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7" r:id="rId1"/>
  </p:sldMasterIdLst>
  <p:notesMasterIdLst>
    <p:notesMasterId r:id="rId12"/>
  </p:notesMasterIdLst>
  <p:handoutMasterIdLst>
    <p:handoutMasterId r:id="rId13"/>
  </p:handoutMasterIdLst>
  <p:sldIdLst>
    <p:sldId id="460" r:id="rId2"/>
    <p:sldId id="362" r:id="rId3"/>
    <p:sldId id="461" r:id="rId4"/>
    <p:sldId id="443" r:id="rId5"/>
    <p:sldId id="446" r:id="rId6"/>
    <p:sldId id="447" r:id="rId7"/>
    <p:sldId id="462" r:id="rId8"/>
    <p:sldId id="465" r:id="rId9"/>
    <p:sldId id="466" r:id="rId10"/>
    <p:sldId id="464" r:id="rId11"/>
  </p:sldIdLst>
  <p:sldSz cx="9144000" cy="6858000" type="screen4x3"/>
  <p:notesSz cx="7010400" cy="9296400"/>
  <p:defaultTextStyle>
    <a:defPPr>
      <a:defRPr lang="en-US"/>
    </a:defPPr>
    <a:lvl1pPr algn="l" rtl="0" fontAlgn="base">
      <a:lnSpc>
        <a:spcPct val="80000"/>
      </a:lnSpc>
      <a:spcBef>
        <a:spcPct val="20000"/>
      </a:spcBef>
      <a:spcAft>
        <a:spcPct val="0"/>
      </a:spcAft>
      <a:defRPr sz="1600" b="1"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defRPr sz="1600" b="1"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defRPr sz="1600" b="1"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defRPr sz="1600" b="1"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defRPr sz="1600" b="1"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b="1"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b="1"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b="1"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b="1"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CCCCFF"/>
    <a:srgbClr val="CCECFF"/>
    <a:srgbClr val="5F5F5F"/>
    <a:srgbClr val="969696"/>
    <a:srgbClr val="000054"/>
    <a:srgbClr val="3366FF"/>
    <a:srgbClr val="C0C0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80" autoAdjust="0"/>
    <p:restoredTop sz="94670" autoAdjust="0"/>
  </p:normalViewPr>
  <p:slideViewPr>
    <p:cSldViewPr>
      <p:cViewPr varScale="1">
        <p:scale>
          <a:sx n="103" d="100"/>
          <a:sy n="103" d="100"/>
        </p:scale>
        <p:origin x="-288" y="-96"/>
      </p:cViewPr>
      <p:guideLst>
        <p:guide orient="horz" pos="768"/>
        <p:guide pos="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5811" cy="465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95" tIns="46596" rIns="93195" bIns="46596" numCol="1" anchor="t" anchorCtr="0" compatLnSpc="1">
            <a:prstTxWarp prst="textNoShape">
              <a:avLst/>
            </a:prstTxWarp>
          </a:bodyPr>
          <a:lstStyle>
            <a:lvl1pPr defTabSz="933472" eaLnBrk="0" hangingPunct="0">
              <a:lnSpc>
                <a:spcPct val="100000"/>
              </a:lnSpc>
              <a:spcBef>
                <a:spcPct val="0"/>
              </a:spcBef>
              <a:defRPr sz="1200" b="0" i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4590" y="0"/>
            <a:ext cx="3035810" cy="465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95" tIns="46596" rIns="93195" bIns="46596" numCol="1" anchor="t" anchorCtr="0" compatLnSpc="1">
            <a:prstTxWarp prst="textNoShape">
              <a:avLst/>
            </a:prstTxWarp>
          </a:bodyPr>
          <a:lstStyle>
            <a:lvl1pPr algn="r" defTabSz="933472" eaLnBrk="0" hangingPunct="0">
              <a:lnSpc>
                <a:spcPct val="100000"/>
              </a:lnSpc>
              <a:spcBef>
                <a:spcPct val="0"/>
              </a:spcBef>
              <a:defRPr sz="1200" b="0" i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0620"/>
            <a:ext cx="3035811" cy="465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95" tIns="46596" rIns="93195" bIns="46596" numCol="1" anchor="b" anchorCtr="0" compatLnSpc="1">
            <a:prstTxWarp prst="textNoShape">
              <a:avLst/>
            </a:prstTxWarp>
          </a:bodyPr>
          <a:lstStyle>
            <a:lvl1pPr defTabSz="933472" eaLnBrk="0" hangingPunct="0">
              <a:lnSpc>
                <a:spcPct val="100000"/>
              </a:lnSpc>
              <a:spcBef>
                <a:spcPct val="0"/>
              </a:spcBef>
              <a:defRPr sz="1200" b="0" i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4590" y="8830620"/>
            <a:ext cx="3035810" cy="465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95" tIns="46596" rIns="93195" bIns="46596" numCol="1" anchor="b" anchorCtr="0" compatLnSpc="1">
            <a:prstTxWarp prst="textNoShape">
              <a:avLst/>
            </a:prstTxWarp>
          </a:bodyPr>
          <a:lstStyle>
            <a:lvl1pPr algn="r" defTabSz="933472" eaLnBrk="0" hangingPunct="0">
              <a:lnSpc>
                <a:spcPct val="100000"/>
              </a:lnSpc>
              <a:spcBef>
                <a:spcPct val="0"/>
              </a:spcBef>
              <a:defRPr sz="1200" b="0" i="0">
                <a:latin typeface="Times New Roman" pitchFamily="18" charset="0"/>
              </a:defRPr>
            </a:lvl1pPr>
          </a:lstStyle>
          <a:p>
            <a:pPr>
              <a:defRPr/>
            </a:pPr>
            <a:fld id="{623F0A6B-6B12-4B73-BACE-E292ACF8E5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5811" cy="465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95" tIns="46596" rIns="93195" bIns="46596" numCol="1" anchor="t" anchorCtr="0" compatLnSpc="1">
            <a:prstTxWarp prst="textNoShape">
              <a:avLst/>
            </a:prstTxWarp>
          </a:bodyPr>
          <a:lstStyle>
            <a:lvl1pPr defTabSz="933472" eaLnBrk="0" hangingPunct="0">
              <a:lnSpc>
                <a:spcPct val="100000"/>
              </a:lnSpc>
              <a:spcBef>
                <a:spcPct val="0"/>
              </a:spcBef>
              <a:defRPr sz="1200" b="0" i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4590" y="0"/>
            <a:ext cx="3035810" cy="465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95" tIns="46596" rIns="93195" bIns="46596" numCol="1" anchor="t" anchorCtr="0" compatLnSpc="1">
            <a:prstTxWarp prst="textNoShape">
              <a:avLst/>
            </a:prstTxWarp>
          </a:bodyPr>
          <a:lstStyle>
            <a:lvl1pPr algn="r" defTabSz="933472" eaLnBrk="0" hangingPunct="0">
              <a:lnSpc>
                <a:spcPct val="100000"/>
              </a:lnSpc>
              <a:spcBef>
                <a:spcPct val="0"/>
              </a:spcBef>
              <a:defRPr sz="1200" b="0" i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2371" y="4416111"/>
            <a:ext cx="5145659" cy="4182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95" tIns="46596" rIns="93195" bIns="465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0620"/>
            <a:ext cx="3035811" cy="465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95" tIns="46596" rIns="93195" bIns="46596" numCol="1" anchor="b" anchorCtr="0" compatLnSpc="1">
            <a:prstTxWarp prst="textNoShape">
              <a:avLst/>
            </a:prstTxWarp>
          </a:bodyPr>
          <a:lstStyle>
            <a:lvl1pPr defTabSz="933472" eaLnBrk="0" hangingPunct="0">
              <a:lnSpc>
                <a:spcPct val="100000"/>
              </a:lnSpc>
              <a:spcBef>
                <a:spcPct val="0"/>
              </a:spcBef>
              <a:defRPr sz="1200" b="0" i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4590" y="8830620"/>
            <a:ext cx="3035810" cy="465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95" tIns="46596" rIns="93195" bIns="46596" numCol="1" anchor="b" anchorCtr="0" compatLnSpc="1">
            <a:prstTxWarp prst="textNoShape">
              <a:avLst/>
            </a:prstTxWarp>
          </a:bodyPr>
          <a:lstStyle>
            <a:lvl1pPr algn="r" defTabSz="933472" eaLnBrk="0" hangingPunct="0">
              <a:lnSpc>
                <a:spcPct val="100000"/>
              </a:lnSpc>
              <a:spcBef>
                <a:spcPct val="0"/>
              </a:spcBef>
              <a:defRPr sz="1200" b="0" i="0">
                <a:latin typeface="Times New Roman" pitchFamily="18" charset="0"/>
              </a:defRPr>
            </a:lvl1pPr>
          </a:lstStyle>
          <a:p>
            <a:pPr>
              <a:defRPr/>
            </a:pPr>
            <a:fld id="{1A11AF59-330D-4E86-A823-78693C73D6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813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0ADD73-FAE7-45DB-9D33-155A9A9D2044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246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7815AB-D405-47FC-AA5F-BB2E8F4B77C7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81" y="4416111"/>
            <a:ext cx="5607038" cy="4182419"/>
          </a:xfrm>
          <a:noFill/>
          <a:ln/>
        </p:spPr>
        <p:txBody>
          <a:bodyPr/>
          <a:lstStyle/>
          <a:p>
            <a:endParaRPr lang="es-CO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81" y="4416111"/>
            <a:ext cx="5607038" cy="4182419"/>
          </a:xfrm>
          <a:noFill/>
          <a:ln/>
        </p:spPr>
        <p:txBody>
          <a:bodyPr/>
          <a:lstStyle/>
          <a:p>
            <a:endParaRPr lang="es-CO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246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7815AB-D405-47FC-AA5F-BB2E8F4B77C7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1AE86A-7913-4581-B1F8-98C3DE81983C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81" y="4416111"/>
            <a:ext cx="5607038" cy="4182419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6978CF-6351-404D-84B5-A27AB14C5F17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81" y="4416111"/>
            <a:ext cx="5607038" cy="4182419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246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7815AB-D405-47FC-AA5F-BB2E8F4B77C7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246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7815AB-D405-47FC-AA5F-BB2E8F4B77C7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246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7815AB-D405-47FC-AA5F-BB2E8F4B77C7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8BA3E-A104-4233-8EE1-B7DEFFCA6CFA}" type="datetime1">
              <a:rPr lang="en-US"/>
              <a:pPr>
                <a:defRPr/>
              </a:pPr>
              <a:t>10/18/2011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CEA0C-D771-4729-A3E5-969DDEED1F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FCFAD-CCEE-4994-A6EC-B7AE810F75AE}" type="datetime1">
              <a:rPr lang="en-US"/>
              <a:pPr>
                <a:defRPr/>
              </a:pPr>
              <a:t>10/18/2011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593EE-BFA6-4F5E-98A7-B8C36D1924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830CF-228E-4721-B031-B529CBC90D3A}" type="datetime1">
              <a:rPr lang="en-US"/>
              <a:pPr>
                <a:defRPr/>
              </a:pPr>
              <a:t>10/18/2011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ACDCF-FCB9-4512-8330-8396DE0F5C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BE7B6-2180-4D10-8492-F2D2EB634CF2}" type="datetime1">
              <a:rPr lang="en-US"/>
              <a:pPr>
                <a:defRPr/>
              </a:pPr>
              <a:t>10/18/2011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1FF29-1A92-4CBC-980C-D2B2C02C12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ítulo, 1 obje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D4004-460E-4837-BC24-F7BC43A5ECD3}" type="datetime1">
              <a:rPr lang="en-US"/>
              <a:pPr>
                <a:defRPr/>
              </a:pPr>
              <a:t>10/18/2011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326AD4-6602-441C-8CD3-423D43A722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8BA55-5BFA-44E6-88FE-EF9944760B6C}" type="datetime1">
              <a:rPr lang="en-US"/>
              <a:pPr>
                <a:defRPr/>
              </a:pPr>
              <a:t>10/18/2011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47D1F-C613-44F5-A1E9-821133AE60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A956-79DB-48E5-B716-832D7E0BF3C7}" type="datetime1">
              <a:rPr lang="en-US"/>
              <a:pPr>
                <a:defRPr/>
              </a:pPr>
              <a:t>10/18/2011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A125C7-B568-4990-977E-58B890F1D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02DEE-C05A-4BB9-8A38-8DDC420DEB63}" type="datetime1">
              <a:rPr lang="en-US"/>
              <a:pPr>
                <a:defRPr/>
              </a:pPr>
              <a:t>10/18/2011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2CFBA-636F-4A02-8DCA-4968E7AE31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81FCA-9EB3-4892-AF50-F4DBCA9627FE}" type="datetime1">
              <a:rPr lang="en-US"/>
              <a:pPr>
                <a:defRPr/>
              </a:pPr>
              <a:t>10/18/2011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E1456C-DC82-45EE-8BC1-42C0D58E80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CD465-12E4-4572-99D1-1B578B030907}" type="datetime1">
              <a:rPr lang="en-US"/>
              <a:pPr>
                <a:defRPr/>
              </a:pPr>
              <a:t>10/18/2011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E4309-B3F2-49F5-8F43-A01A4CFB27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68E6B-9FC8-4912-895A-747334257AB6}" type="datetime1">
              <a:rPr lang="en-US"/>
              <a:pPr>
                <a:defRPr/>
              </a:pPr>
              <a:t>10/18/2011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D6AA23-8F01-4FDB-A248-1913BA858C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02AFA5-FC64-40CD-865A-DC5F3721CF30}" type="datetime1">
              <a:rPr lang="en-US"/>
              <a:pPr>
                <a:defRPr/>
              </a:pPr>
              <a:t>10/18/2011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57C83C-633E-4CDA-A4EC-7797E1FDB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33506-E154-4859-8B1C-711C2DE91B45}" type="datetime1">
              <a:rPr lang="en-US"/>
              <a:pPr>
                <a:defRPr/>
              </a:pPr>
              <a:t>10/18/2011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F100F-3169-4E14-A3CB-DBE8643CE5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35118-EE36-491A-A5A1-3C3B09606F6C}" type="datetime1">
              <a:rPr lang="en-US"/>
              <a:pPr>
                <a:defRPr/>
              </a:pPr>
              <a:t>10/18/2011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1A365-88D8-45E2-87F1-73CFAE8888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68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 b="0" i="0"/>
            </a:lvl1pPr>
          </a:lstStyle>
          <a:p>
            <a:pPr>
              <a:defRPr/>
            </a:pPr>
            <a:fld id="{CC51258E-3931-4C05-ADB5-C1DEC43B707D}" type="datetime1">
              <a:rPr lang="en-US"/>
              <a:pPr>
                <a:defRPr/>
              </a:pPr>
              <a:t>10/18/2011</a:t>
            </a:fld>
            <a:endParaRPr lang="en-US"/>
          </a:p>
        </p:txBody>
      </p:sp>
      <p:sp>
        <p:nvSpPr>
          <p:cNvPr id="2068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 b="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68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 b="0" i="0"/>
            </a:lvl1pPr>
          </a:lstStyle>
          <a:p>
            <a:pPr>
              <a:defRPr/>
            </a:pPr>
            <a:fld id="{4F050FDD-3914-45FC-A8D0-8587777E2D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57700" y="2514600"/>
            <a:ext cx="495300" cy="209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4953000" y="2514600"/>
            <a:ext cx="3886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ts val="2400"/>
              </a:lnSpc>
              <a:spcBef>
                <a:spcPts val="2100"/>
              </a:spcBef>
            </a:pPr>
            <a:r>
              <a:rPr lang="es-ES_tradnl" sz="2500" dirty="0" smtClean="0">
                <a:solidFill>
                  <a:srgbClr val="0399CD"/>
                </a:solidFill>
                <a:latin typeface="Calibri" pitchFamily="34" charset="0"/>
              </a:rPr>
              <a:t>Estado de Avance del Diagnóstico </a:t>
            </a:r>
            <a:r>
              <a:rPr lang="es-ES_tradnl" sz="2500" dirty="0">
                <a:solidFill>
                  <a:srgbClr val="0399CD"/>
                </a:solidFill>
                <a:latin typeface="Calibri" pitchFamily="34" charset="0"/>
              </a:rPr>
              <a:t>del Sistema</a:t>
            </a:r>
            <a:r>
              <a:rPr lang="es-ES_tradnl" sz="2500" dirty="0" smtClean="0">
                <a:solidFill>
                  <a:srgbClr val="0399CD"/>
                </a:solidFill>
                <a:latin typeface="Calibri" pitchFamily="34" charset="0"/>
              </a:rPr>
              <a:t> Nacional de Contrat</a:t>
            </a:r>
            <a:r>
              <a:rPr lang="es-ES_tradnl" sz="2500" dirty="0" smtClean="0">
                <a:solidFill>
                  <a:srgbClr val="0399CD"/>
                </a:solidFill>
                <a:latin typeface="Calibri"/>
                <a:cs typeface="Calibri"/>
              </a:rPr>
              <a:t>aci</a:t>
            </a:r>
            <a:r>
              <a:rPr lang="es-ES_tradnl" sz="2500" dirty="0" smtClean="0">
                <a:solidFill>
                  <a:srgbClr val="0399CD"/>
                </a:solidFill>
                <a:latin typeface="Calibri" pitchFamily="34" charset="0"/>
              </a:rPr>
              <a:t>ón Pública  en la República Dominicana</a:t>
            </a:r>
          </a:p>
          <a:p>
            <a:pPr algn="ctr">
              <a:lnSpc>
                <a:spcPts val="2400"/>
              </a:lnSpc>
              <a:spcBef>
                <a:spcPts val="2100"/>
              </a:spcBef>
            </a:pPr>
            <a:r>
              <a:rPr lang="es-ES_tradnl" sz="2500" dirty="0" smtClean="0">
                <a:solidFill>
                  <a:srgbClr val="0399CD"/>
                </a:solidFill>
                <a:latin typeface="Calibri" pitchFamily="34" charset="0"/>
              </a:rPr>
              <a:t>Metodología </a:t>
            </a:r>
            <a:r>
              <a:rPr lang="es-ES_tradnl" sz="2500" dirty="0">
                <a:solidFill>
                  <a:srgbClr val="0399CD"/>
                </a:solidFill>
                <a:latin typeface="Calibri" pitchFamily="34" charset="0"/>
              </a:rPr>
              <a:t>OECD/DAC</a:t>
            </a:r>
            <a:r>
              <a:rPr lang="es-ES_tradnl" sz="2500" dirty="0" smtClean="0">
                <a:solidFill>
                  <a:srgbClr val="0399CD"/>
                </a:solidFill>
                <a:latin typeface="Calibri" pitchFamily="34" charset="0"/>
              </a:rPr>
              <a:t>  </a:t>
            </a:r>
            <a:endParaRPr lang="en-US" sz="2500" dirty="0">
              <a:solidFill>
                <a:srgbClr val="0399CD"/>
              </a:solidFill>
              <a:latin typeface="Calibri" pitchFamily="34" charset="0"/>
            </a:endParaRPr>
          </a:p>
        </p:txBody>
      </p:sp>
      <p:pic>
        <p:nvPicPr>
          <p:cNvPr id="2052" name="Picture 11" descr="BID logo nuevo espano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0" y="2859088"/>
            <a:ext cx="2895600" cy="1027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Rectangle 12"/>
          <p:cNvSpPr>
            <a:spLocks noChangeArrowheads="1"/>
          </p:cNvSpPr>
          <p:nvPr/>
        </p:nvSpPr>
        <p:spPr bwMode="auto">
          <a:xfrm>
            <a:off x="2209800" y="57150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ts val="2400"/>
              </a:lnSpc>
              <a:spcBef>
                <a:spcPts val="2100"/>
              </a:spcBef>
            </a:pPr>
            <a:r>
              <a:rPr lang="es-ES_tradnl" sz="2100" dirty="0">
                <a:solidFill>
                  <a:srgbClr val="0399CD"/>
                </a:solidFill>
                <a:latin typeface="Calibri" pitchFamily="34" charset="0"/>
              </a:rPr>
              <a:t>Santo Domingo, </a:t>
            </a:r>
            <a:r>
              <a:rPr lang="es-ES_tradnl" sz="2100" dirty="0" smtClean="0">
                <a:solidFill>
                  <a:srgbClr val="0399CD"/>
                </a:solidFill>
                <a:latin typeface="Calibri" pitchFamily="34" charset="0"/>
              </a:rPr>
              <a:t>18 </a:t>
            </a:r>
            <a:r>
              <a:rPr lang="es-ES_tradnl" sz="2100" dirty="0">
                <a:solidFill>
                  <a:srgbClr val="0399CD"/>
                </a:solidFill>
                <a:latin typeface="Calibri" pitchFamily="34" charset="0"/>
              </a:rPr>
              <a:t>de</a:t>
            </a:r>
            <a:r>
              <a:rPr lang="es-ES_tradnl" sz="2100" dirty="0" smtClean="0">
                <a:solidFill>
                  <a:srgbClr val="0399CD"/>
                </a:solidFill>
                <a:latin typeface="Calibri" pitchFamily="34" charset="0"/>
              </a:rPr>
              <a:t> Octubre de </a:t>
            </a:r>
            <a:r>
              <a:rPr lang="es-ES_tradnl" sz="2100" dirty="0">
                <a:solidFill>
                  <a:srgbClr val="0399CD"/>
                </a:solidFill>
                <a:latin typeface="Calibri" pitchFamily="34" charset="0"/>
              </a:rPr>
              <a:t>2011</a:t>
            </a:r>
            <a:endParaRPr lang="en-US" sz="2100" dirty="0">
              <a:solidFill>
                <a:srgbClr val="0399CD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C7D2D7-E6D1-422D-9130-BC883E63691C}" type="slidenum">
              <a:rPr lang="en-US" smtClean="0"/>
              <a:pPr/>
              <a:t>10</a:t>
            </a:fld>
            <a:endParaRPr lang="en-US" smtClean="0"/>
          </a:p>
          <a:p>
            <a:endParaRPr lang="en-US" smtClean="0"/>
          </a:p>
        </p:txBody>
      </p:sp>
      <p:sp>
        <p:nvSpPr>
          <p:cNvPr id="16387" name="AutoShape 6"/>
          <p:cNvSpPr>
            <a:spLocks noChangeArrowheads="1"/>
          </p:cNvSpPr>
          <p:nvPr/>
        </p:nvSpPr>
        <p:spPr bwMode="auto">
          <a:xfrm>
            <a:off x="685800" y="1371600"/>
            <a:ext cx="7848600" cy="4724400"/>
          </a:xfrm>
          <a:prstGeom prst="roundRect">
            <a:avLst>
              <a:gd name="adj" fmla="val 16667"/>
            </a:avLst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rgbClr val="808080"/>
            </a:solidFill>
            <a:prstDash val="dash"/>
            <a:round/>
            <a:headEnd/>
            <a:tailEnd/>
          </a:ln>
        </p:spPr>
        <p:txBody>
          <a:bodyPr anchor="ctr"/>
          <a:lstStyle/>
          <a:p>
            <a:pPr algn="ctr"/>
            <a:endParaRPr lang="es-SV" dirty="0">
              <a:latin typeface="Calibri" pitchFamily="34" charset="0"/>
            </a:endParaRPr>
          </a:p>
        </p:txBody>
      </p:sp>
      <p:sp>
        <p:nvSpPr>
          <p:cNvPr id="16388" name="Rectangle 2"/>
          <p:cNvSpPr>
            <a:spLocks noChangeArrowheads="1"/>
          </p:cNvSpPr>
          <p:nvPr/>
        </p:nvSpPr>
        <p:spPr bwMode="auto">
          <a:xfrm>
            <a:off x="630238" y="476250"/>
            <a:ext cx="8001000" cy="28575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r>
              <a:rPr lang="en-US" sz="1100">
                <a:solidFill>
                  <a:schemeClr val="bg1"/>
                </a:solidFill>
                <a:latin typeface="Calibri" pitchFamily="34" charset="0"/>
              </a:rPr>
              <a:t>Proposal for the strengthening and use of country systems</a:t>
            </a:r>
            <a:endParaRPr lang="en-US" sz="10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762000" y="1524000"/>
            <a:ext cx="7696200" cy="444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7663" indent="-342900">
              <a:spcBef>
                <a:spcPts val="576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es-SV" sz="2400" b="0" dirty="0" smtClean="0">
                <a:solidFill>
                  <a:srgbClr val="000066"/>
                </a:solidFill>
                <a:latin typeface="Calibri" pitchFamily="34" charset="0"/>
              </a:rPr>
              <a:t>Junio: Conformación de equipos y misión de arranque.</a:t>
            </a:r>
          </a:p>
          <a:p>
            <a:pPr marL="347663" indent="-342900">
              <a:spcBef>
                <a:spcPts val="576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es-SV" sz="2400" b="0" dirty="0" smtClean="0">
                <a:solidFill>
                  <a:srgbClr val="000066"/>
                </a:solidFill>
                <a:latin typeface="Calibri" pitchFamily="34" charset="0"/>
              </a:rPr>
              <a:t>Julio – agosto</a:t>
            </a:r>
          </a:p>
          <a:p>
            <a:pPr marL="804863" lvl="1" indent="-34290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s-SV" sz="2200" b="0" dirty="0" smtClean="0">
                <a:solidFill>
                  <a:srgbClr val="000066"/>
                </a:solidFill>
                <a:latin typeface="Calibri" pitchFamily="34" charset="0"/>
              </a:rPr>
              <a:t>Redacción informe preliminar sin </a:t>
            </a:r>
            <a:r>
              <a:rPr lang="es-SV" sz="2200" b="0" dirty="0" err="1" smtClean="0">
                <a:solidFill>
                  <a:srgbClr val="000066"/>
                </a:solidFill>
                <a:latin typeface="Calibri" pitchFamily="34" charset="0"/>
              </a:rPr>
              <a:t>ICD</a:t>
            </a:r>
            <a:endParaRPr lang="es-SV" sz="2200" b="0" dirty="0" smtClean="0">
              <a:solidFill>
                <a:srgbClr val="000066"/>
              </a:solidFill>
              <a:latin typeface="Calibri" pitchFamily="34" charset="0"/>
            </a:endParaRPr>
          </a:p>
          <a:p>
            <a:pPr marL="804863" lvl="1" indent="-34290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s-SV" sz="2200" b="0" dirty="0" smtClean="0">
                <a:solidFill>
                  <a:srgbClr val="000066"/>
                </a:solidFill>
                <a:latin typeface="Calibri" pitchFamily="34" charset="0"/>
              </a:rPr>
              <a:t>Aplicación de encuestas de percepción </a:t>
            </a:r>
            <a:r>
              <a:rPr lang="es-SV" sz="2200" b="0" dirty="0" err="1" smtClean="0">
                <a:solidFill>
                  <a:srgbClr val="000066"/>
                </a:solidFill>
                <a:latin typeface="Calibri" pitchFamily="34" charset="0"/>
              </a:rPr>
              <a:t>ICD</a:t>
            </a:r>
            <a:endParaRPr lang="es-SV" sz="2200" b="0" dirty="0" smtClean="0">
              <a:solidFill>
                <a:srgbClr val="000066"/>
              </a:solidFill>
              <a:latin typeface="Calibri" pitchFamily="34" charset="0"/>
            </a:endParaRPr>
          </a:p>
          <a:p>
            <a:pPr marL="804863" lvl="1" indent="-34290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s-SV" sz="2200" b="0" dirty="0" smtClean="0">
                <a:solidFill>
                  <a:srgbClr val="000066"/>
                </a:solidFill>
                <a:latin typeface="Calibri" pitchFamily="34" charset="0"/>
              </a:rPr>
              <a:t>Inicio de captura de datos muestra expedientes </a:t>
            </a:r>
            <a:r>
              <a:rPr lang="es-SV" sz="2200" b="0" dirty="0" err="1" smtClean="0">
                <a:solidFill>
                  <a:srgbClr val="000066"/>
                </a:solidFill>
                <a:latin typeface="Calibri" pitchFamily="34" charset="0"/>
              </a:rPr>
              <a:t>ICD</a:t>
            </a:r>
            <a:endParaRPr lang="es-SV" sz="2200" b="0" dirty="0" smtClean="0">
              <a:solidFill>
                <a:srgbClr val="000066"/>
              </a:solidFill>
              <a:latin typeface="Calibri" pitchFamily="34" charset="0"/>
            </a:endParaRPr>
          </a:p>
          <a:p>
            <a:pPr marL="804863" lvl="1" indent="-342900">
              <a:spcBef>
                <a:spcPts val="0"/>
              </a:spcBef>
              <a:spcAft>
                <a:spcPts val="0"/>
              </a:spcAft>
            </a:pPr>
            <a:endParaRPr lang="es-SV" sz="2200" b="0" dirty="0" smtClean="0">
              <a:solidFill>
                <a:srgbClr val="000066"/>
              </a:solidFill>
              <a:latin typeface="Calibri" pitchFamily="34" charset="0"/>
            </a:endParaRPr>
          </a:p>
          <a:p>
            <a:pPr marL="347663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ourier New" pitchFamily="49" charset="0"/>
              <a:buChar char="o"/>
            </a:pPr>
            <a:r>
              <a:rPr lang="es-SV" sz="2400" b="0" dirty="0" smtClean="0">
                <a:solidFill>
                  <a:srgbClr val="000066"/>
                </a:solidFill>
                <a:latin typeface="Calibri" pitchFamily="34" charset="0"/>
              </a:rPr>
              <a:t>Septiembre – octubre</a:t>
            </a:r>
          </a:p>
          <a:p>
            <a:pPr marL="804863" lvl="1" indent="-34290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s-SV" sz="2200" b="0" dirty="0" smtClean="0">
                <a:solidFill>
                  <a:srgbClr val="000066"/>
                </a:solidFill>
                <a:latin typeface="Calibri" pitchFamily="34" charset="0"/>
              </a:rPr>
              <a:t>Misión </a:t>
            </a:r>
            <a:r>
              <a:rPr lang="es-SV" sz="2200" b="0" dirty="0" smtClean="0">
                <a:solidFill>
                  <a:srgbClr val="000066"/>
                </a:solidFill>
                <a:latin typeface="Calibri" pitchFamily="34" charset="0"/>
              </a:rPr>
              <a:t>medio </a:t>
            </a:r>
            <a:r>
              <a:rPr lang="es-SV" sz="2200" b="0" dirty="0" smtClean="0">
                <a:solidFill>
                  <a:srgbClr val="000066"/>
                </a:solidFill>
                <a:latin typeface="Calibri" pitchFamily="34" charset="0"/>
              </a:rPr>
              <a:t>término: revisión datos </a:t>
            </a:r>
            <a:r>
              <a:rPr lang="es-SV" sz="2200" b="0" dirty="0" err="1" smtClean="0">
                <a:solidFill>
                  <a:srgbClr val="000066"/>
                </a:solidFill>
                <a:latin typeface="Calibri" pitchFamily="34" charset="0"/>
              </a:rPr>
              <a:t>ICD</a:t>
            </a:r>
            <a:r>
              <a:rPr lang="es-SV" sz="2200" b="0" dirty="0" smtClean="0">
                <a:solidFill>
                  <a:srgbClr val="000066"/>
                </a:solidFill>
                <a:latin typeface="Calibri" pitchFamily="34" charset="0"/>
              </a:rPr>
              <a:t> de percepción</a:t>
            </a:r>
          </a:p>
          <a:p>
            <a:pPr marL="804863" lvl="1" indent="-34290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s-SV" sz="2200" b="0" dirty="0" smtClean="0">
                <a:solidFill>
                  <a:srgbClr val="000066"/>
                </a:solidFill>
                <a:latin typeface="Calibri" pitchFamily="34" charset="0"/>
              </a:rPr>
              <a:t>Redacción informe preliminar con datos </a:t>
            </a:r>
            <a:r>
              <a:rPr lang="es-SV" sz="2200" b="0" dirty="0" err="1" smtClean="0">
                <a:solidFill>
                  <a:srgbClr val="000066"/>
                </a:solidFill>
                <a:latin typeface="Calibri" pitchFamily="34" charset="0"/>
              </a:rPr>
              <a:t>ICD</a:t>
            </a:r>
            <a:r>
              <a:rPr lang="es-SV" sz="2200" b="0" dirty="0" smtClean="0">
                <a:solidFill>
                  <a:srgbClr val="000066"/>
                </a:solidFill>
                <a:latin typeface="Calibri" pitchFamily="34" charset="0"/>
              </a:rPr>
              <a:t> de percepción</a:t>
            </a:r>
          </a:p>
          <a:p>
            <a:pPr marL="804863" lvl="1" indent="-34290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s-SV" sz="2200" b="0" dirty="0" smtClean="0">
                <a:solidFill>
                  <a:srgbClr val="000066"/>
                </a:solidFill>
                <a:latin typeface="Calibri" pitchFamily="34" charset="0"/>
              </a:rPr>
              <a:t>Termina captura datos muestra de expediente </a:t>
            </a:r>
            <a:r>
              <a:rPr lang="es-SV" sz="2200" b="0" dirty="0" err="1" smtClean="0">
                <a:solidFill>
                  <a:srgbClr val="000066"/>
                </a:solidFill>
                <a:latin typeface="Calibri" pitchFamily="34" charset="0"/>
              </a:rPr>
              <a:t>ICD</a:t>
            </a:r>
            <a:endParaRPr lang="es-SV" sz="2200" b="0" dirty="0" smtClean="0">
              <a:solidFill>
                <a:srgbClr val="000066"/>
              </a:solidFill>
              <a:latin typeface="Calibri" pitchFamily="34" charset="0"/>
            </a:endParaRPr>
          </a:p>
          <a:p>
            <a:pPr marL="804863" lvl="1" indent="-342900">
              <a:spcBef>
                <a:spcPts val="0"/>
              </a:spcBef>
              <a:spcAft>
                <a:spcPts val="0"/>
              </a:spcAft>
            </a:pPr>
            <a:endParaRPr lang="es-SV" sz="2200" b="0" dirty="0" smtClean="0">
              <a:solidFill>
                <a:srgbClr val="000066"/>
              </a:solidFill>
              <a:latin typeface="Calibri" pitchFamily="34" charset="0"/>
            </a:endParaRPr>
          </a:p>
          <a:p>
            <a:pPr marL="347663" indent="-342900">
              <a:spcBef>
                <a:spcPts val="576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es-SV" sz="2400" b="0" dirty="0" smtClean="0">
                <a:solidFill>
                  <a:srgbClr val="000066"/>
                </a:solidFill>
                <a:latin typeface="Calibri" pitchFamily="34" charset="0"/>
              </a:rPr>
              <a:t>Noviembre – diciembre</a:t>
            </a:r>
          </a:p>
          <a:p>
            <a:pPr marL="804863" lvl="1" indent="-34290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s-SV" sz="2200" b="0" dirty="0" smtClean="0">
                <a:solidFill>
                  <a:srgbClr val="000066"/>
                </a:solidFill>
                <a:latin typeface="Calibri" pitchFamily="34" charset="0"/>
              </a:rPr>
              <a:t>Validación </a:t>
            </a:r>
            <a:r>
              <a:rPr lang="es-SV" sz="2200" b="0" dirty="0" smtClean="0">
                <a:solidFill>
                  <a:srgbClr val="000066"/>
                </a:solidFill>
                <a:latin typeface="Calibri" pitchFamily="34" charset="0"/>
              </a:rPr>
              <a:t>informe final.</a:t>
            </a:r>
          </a:p>
          <a:p>
            <a:pPr marL="804863" lvl="1" indent="-34290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s-SV" sz="2200" b="0" dirty="0" smtClean="0">
                <a:solidFill>
                  <a:srgbClr val="000066"/>
                </a:solidFill>
                <a:latin typeface="Calibri" pitchFamily="34" charset="0"/>
              </a:rPr>
              <a:t>Formulación Plan de Acción</a:t>
            </a:r>
          </a:p>
        </p:txBody>
      </p:sp>
      <p:sp>
        <p:nvSpPr>
          <p:cNvPr id="16391" name="AutoShape 10"/>
          <p:cNvSpPr>
            <a:spLocks noChangeArrowheads="1"/>
          </p:cNvSpPr>
          <p:nvPr/>
        </p:nvSpPr>
        <p:spPr bwMode="auto">
          <a:xfrm>
            <a:off x="457200" y="381000"/>
            <a:ext cx="8229600" cy="914400"/>
          </a:xfrm>
          <a:prstGeom prst="flowChartAlternateProcess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16393" name="AutoShape 11"/>
          <p:cNvSpPr>
            <a:spLocks noChangeArrowheads="1"/>
          </p:cNvSpPr>
          <p:nvPr/>
        </p:nvSpPr>
        <p:spPr bwMode="auto">
          <a:xfrm>
            <a:off x="533400" y="457200"/>
            <a:ext cx="8229600" cy="838200"/>
          </a:xfrm>
          <a:prstGeom prst="flowChartAlternateProcess">
            <a:avLst/>
          </a:prstGeom>
          <a:gradFill rotWithShape="0">
            <a:gsLst>
              <a:gs pos="0">
                <a:srgbClr val="00002F"/>
              </a:gs>
              <a:gs pos="100000">
                <a:srgbClr val="000066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16394" name="Rectangle 12"/>
          <p:cNvSpPr>
            <a:spLocks noChangeArrowheads="1"/>
          </p:cNvSpPr>
          <p:nvPr/>
        </p:nvSpPr>
        <p:spPr bwMode="auto">
          <a:xfrm>
            <a:off x="762000" y="533400"/>
            <a:ext cx="7772400" cy="6096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r>
              <a:rPr lang="es-ES" sz="2800" dirty="0" smtClean="0">
                <a:solidFill>
                  <a:schemeClr val="bg1"/>
                </a:solidFill>
                <a:latin typeface="Calibri" pitchFamily="34" charset="0"/>
              </a:rPr>
              <a:t>Cronograma de la </a:t>
            </a:r>
            <a:r>
              <a:rPr lang="es-ES" sz="2800" dirty="0" smtClean="0">
                <a:solidFill>
                  <a:schemeClr val="bg1"/>
                </a:solidFill>
                <a:latin typeface="Calibri" pitchFamily="34" charset="0"/>
              </a:rPr>
              <a:t>Evaluación </a:t>
            </a:r>
            <a:r>
              <a:rPr lang="es-ES" sz="2800" dirty="0" err="1" smtClean="0">
                <a:solidFill>
                  <a:schemeClr val="bg1"/>
                </a:solidFill>
                <a:latin typeface="Calibri" pitchFamily="34" charset="0"/>
              </a:rPr>
              <a:t>OECD</a:t>
            </a:r>
            <a:r>
              <a:rPr lang="es-ES" sz="2800" dirty="0" smtClean="0">
                <a:solidFill>
                  <a:schemeClr val="bg1"/>
                </a:solidFill>
                <a:latin typeface="Calibri" pitchFamily="34" charset="0"/>
              </a:rPr>
              <a:t> en la República </a:t>
            </a:r>
            <a:r>
              <a:rPr lang="es-ES" sz="2800" dirty="0" smtClean="0">
                <a:solidFill>
                  <a:schemeClr val="bg1"/>
                </a:solidFill>
                <a:latin typeface="Calibri" pitchFamily="34" charset="0"/>
              </a:rPr>
              <a:t>Dominicana</a:t>
            </a:r>
            <a:endParaRPr lang="es-ES" sz="2800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11" name="Picture 7" descr="logone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6248400"/>
            <a:ext cx="288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914400" y="6248400"/>
            <a:ext cx="8229600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34E010-B216-4735-BE20-331202E20288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71" name="AutoShape 12"/>
          <p:cNvSpPr>
            <a:spLocks noChangeArrowheads="1"/>
          </p:cNvSpPr>
          <p:nvPr/>
        </p:nvSpPr>
        <p:spPr bwMode="auto">
          <a:xfrm>
            <a:off x="685800" y="1219200"/>
            <a:ext cx="7620000" cy="4343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0C0C0">
                  <a:alpha val="45000"/>
                </a:srgbClr>
              </a:gs>
              <a:gs pos="100000">
                <a:srgbClr val="DDDDDD"/>
              </a:gs>
            </a:gsLst>
            <a:lin ang="5400000" scaled="1"/>
          </a:gradFill>
          <a:ln w="9525" algn="ctr">
            <a:solidFill>
              <a:srgbClr val="96969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CO">
              <a:solidFill>
                <a:srgbClr val="000066"/>
              </a:solidFill>
            </a:endParaRP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371600"/>
            <a:ext cx="7391400" cy="4191000"/>
          </a:xfrm>
          <a:noFill/>
        </p:spPr>
        <p:txBody>
          <a:bodyPr/>
          <a:lstStyle/>
          <a:p>
            <a:pPr marL="533400" indent="-533400" algn="just" eaLnBrk="1" hangingPunct="1">
              <a:spcAft>
                <a:spcPts val="600"/>
              </a:spcAft>
              <a:buFont typeface="Wingdings" pitchFamily="2" charset="2"/>
              <a:buBlip>
                <a:blip r:embed="rId3"/>
              </a:buBlip>
            </a:pPr>
            <a:r>
              <a:rPr lang="es-ES" sz="2700" dirty="0" smtClean="0">
                <a:solidFill>
                  <a:srgbClr val="000066"/>
                </a:solidFill>
                <a:latin typeface="Calibri" pitchFamily="34" charset="0"/>
              </a:rPr>
              <a:t>Necesidad de armonizar las políticas de los donantes.</a:t>
            </a:r>
          </a:p>
          <a:p>
            <a:pPr marL="533400" indent="-533400" algn="just" eaLnBrk="1" hangingPunct="1">
              <a:spcAft>
                <a:spcPts val="600"/>
              </a:spcAft>
              <a:buFont typeface="Wingdings" pitchFamily="2" charset="2"/>
              <a:buBlip>
                <a:blip r:embed="rId3"/>
              </a:buBlip>
            </a:pPr>
            <a:r>
              <a:rPr lang="es-ES" sz="2700" dirty="0" smtClean="0">
                <a:solidFill>
                  <a:srgbClr val="000066"/>
                </a:solidFill>
                <a:latin typeface="Calibri" pitchFamily="34" charset="0"/>
              </a:rPr>
              <a:t>Primera lista de indicadores: 2003 – 2005 (OECD y BM)</a:t>
            </a:r>
          </a:p>
          <a:p>
            <a:pPr marL="533400" indent="-533400" algn="just" eaLnBrk="1" hangingPunct="1">
              <a:spcAft>
                <a:spcPts val="600"/>
              </a:spcAft>
              <a:buFont typeface="Wingdings" pitchFamily="2" charset="2"/>
              <a:buBlip>
                <a:blip r:embed="rId3"/>
              </a:buBlip>
            </a:pPr>
            <a:r>
              <a:rPr lang="es-ES" sz="2700" dirty="0" smtClean="0">
                <a:solidFill>
                  <a:srgbClr val="000066"/>
                </a:solidFill>
                <a:latin typeface="Calibri" pitchFamily="34" charset="0"/>
              </a:rPr>
              <a:t>Compromisos de la Declaración de Paris: 2005.</a:t>
            </a:r>
          </a:p>
          <a:p>
            <a:pPr marL="533400" indent="-533400" algn="just" eaLnBrk="1" hangingPunct="1">
              <a:spcAft>
                <a:spcPts val="600"/>
              </a:spcAft>
              <a:buFont typeface="Wingdings" pitchFamily="2" charset="2"/>
              <a:buBlip>
                <a:blip r:embed="rId3"/>
              </a:buBlip>
            </a:pPr>
            <a:r>
              <a:rPr lang="es-ES" sz="2700" dirty="0" smtClean="0">
                <a:solidFill>
                  <a:srgbClr val="000066"/>
                </a:solidFill>
                <a:latin typeface="Calibri" pitchFamily="34" charset="0"/>
              </a:rPr>
              <a:t>Metodología de aplicación: Finales 2006 (BID, BM y OECD).</a:t>
            </a:r>
          </a:p>
        </p:txBody>
      </p:sp>
      <p:sp>
        <p:nvSpPr>
          <p:cNvPr id="7174" name="AutoShape 10"/>
          <p:cNvSpPr>
            <a:spLocks noChangeArrowheads="1"/>
          </p:cNvSpPr>
          <p:nvPr/>
        </p:nvSpPr>
        <p:spPr bwMode="auto">
          <a:xfrm>
            <a:off x="457200" y="381000"/>
            <a:ext cx="8229600" cy="609600"/>
          </a:xfrm>
          <a:prstGeom prst="flowChartAlternateProcess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7175" name="AutoShape 11"/>
          <p:cNvSpPr>
            <a:spLocks noChangeArrowheads="1"/>
          </p:cNvSpPr>
          <p:nvPr/>
        </p:nvSpPr>
        <p:spPr bwMode="auto">
          <a:xfrm>
            <a:off x="533400" y="457200"/>
            <a:ext cx="8229600" cy="533400"/>
          </a:xfrm>
          <a:prstGeom prst="flowChartAlternateProcess">
            <a:avLst/>
          </a:prstGeom>
          <a:gradFill rotWithShape="0">
            <a:gsLst>
              <a:gs pos="0">
                <a:srgbClr val="00002F"/>
              </a:gs>
              <a:gs pos="100000">
                <a:srgbClr val="000066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7176" name="Rectangle 12"/>
          <p:cNvSpPr>
            <a:spLocks noChangeArrowheads="1"/>
          </p:cNvSpPr>
          <p:nvPr/>
        </p:nvSpPr>
        <p:spPr bwMode="auto">
          <a:xfrm>
            <a:off x="762000" y="533400"/>
            <a:ext cx="7772400" cy="3810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s-ES" sz="2800" dirty="0" smtClean="0">
                <a:solidFill>
                  <a:schemeClr val="bg1"/>
                </a:solidFill>
                <a:latin typeface="Calibri" pitchFamily="34" charset="0"/>
              </a:rPr>
              <a:t>Origen de la Metodología </a:t>
            </a:r>
            <a:r>
              <a:rPr lang="es-ES" sz="2800" dirty="0">
                <a:solidFill>
                  <a:schemeClr val="bg1"/>
                </a:solidFill>
                <a:latin typeface="Calibri" pitchFamily="34" charset="0"/>
              </a:rPr>
              <a:t>de la OECD</a:t>
            </a:r>
          </a:p>
        </p:txBody>
      </p:sp>
      <p:pic>
        <p:nvPicPr>
          <p:cNvPr id="7177" name="Picture 7" descr="logone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6248400"/>
            <a:ext cx="288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8" name="Line 8"/>
          <p:cNvSpPr>
            <a:spLocks noChangeShapeType="1"/>
          </p:cNvSpPr>
          <p:nvPr/>
        </p:nvSpPr>
        <p:spPr bwMode="auto">
          <a:xfrm>
            <a:off x="914400" y="6248400"/>
            <a:ext cx="8229600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34E010-B216-4735-BE20-331202E20288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7171" name="AutoShape 12"/>
          <p:cNvSpPr>
            <a:spLocks noChangeArrowheads="1"/>
          </p:cNvSpPr>
          <p:nvPr/>
        </p:nvSpPr>
        <p:spPr bwMode="auto">
          <a:xfrm>
            <a:off x="685800" y="1219200"/>
            <a:ext cx="7620000" cy="4343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0C0C0">
                  <a:alpha val="45000"/>
                </a:srgbClr>
              </a:gs>
              <a:gs pos="100000">
                <a:srgbClr val="DDDDDD"/>
              </a:gs>
            </a:gsLst>
            <a:lin ang="5400000" scaled="1"/>
          </a:gradFill>
          <a:ln w="9525" algn="ctr">
            <a:solidFill>
              <a:srgbClr val="96969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CO">
              <a:solidFill>
                <a:srgbClr val="000066"/>
              </a:solidFill>
            </a:endParaRP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371600"/>
            <a:ext cx="7391400" cy="4191000"/>
          </a:xfrm>
          <a:noFill/>
        </p:spPr>
        <p:txBody>
          <a:bodyPr/>
          <a:lstStyle/>
          <a:p>
            <a:pPr marL="0" indent="-533400" algn="just" eaLnBrk="1" hangingPunct="1">
              <a:spcAft>
                <a:spcPts val="600"/>
              </a:spcAft>
              <a:buNone/>
            </a:pPr>
            <a:r>
              <a:rPr lang="es-ES" sz="2700" dirty="0" smtClean="0">
                <a:solidFill>
                  <a:srgbClr val="000066"/>
                </a:solidFill>
                <a:latin typeface="Calibri" pitchFamily="34" charset="0"/>
              </a:rPr>
              <a:t>El BID y la República Dominicana, son signatarios de la Declaración de </a:t>
            </a:r>
            <a:r>
              <a:rPr lang="es-ES" sz="2700" dirty="0" smtClean="0">
                <a:solidFill>
                  <a:srgbClr val="000066"/>
                </a:solidFill>
                <a:latin typeface="Calibri" pitchFamily="34" charset="0"/>
              </a:rPr>
              <a:t>París, cuyos compromisos </a:t>
            </a:r>
            <a:r>
              <a:rPr lang="es-ES" sz="2700" dirty="0" smtClean="0">
                <a:solidFill>
                  <a:srgbClr val="000066"/>
                </a:solidFill>
                <a:latin typeface="Calibri" pitchFamily="34" charset="0"/>
              </a:rPr>
              <a:t>se sustentan en principios plenamente compartidos:</a:t>
            </a:r>
          </a:p>
          <a:p>
            <a:pPr marL="533400" indent="-533400" algn="just" eaLnBrk="1" hangingPunct="1">
              <a:spcBef>
                <a:spcPts val="400"/>
              </a:spcBef>
              <a:spcAft>
                <a:spcPts val="400"/>
              </a:spcAft>
            </a:pPr>
            <a:r>
              <a:rPr lang="es-ES" sz="2700" dirty="0" smtClean="0">
                <a:solidFill>
                  <a:srgbClr val="000066"/>
                </a:solidFill>
                <a:latin typeface="Calibri" pitchFamily="34" charset="0"/>
              </a:rPr>
              <a:t>Apropiación</a:t>
            </a:r>
          </a:p>
          <a:p>
            <a:pPr marL="533400" indent="-533400" algn="just" eaLnBrk="1" hangingPunct="1">
              <a:spcBef>
                <a:spcPts val="400"/>
              </a:spcBef>
              <a:spcAft>
                <a:spcPts val="400"/>
              </a:spcAft>
            </a:pPr>
            <a:r>
              <a:rPr lang="es-ES" sz="2700" dirty="0" smtClean="0">
                <a:solidFill>
                  <a:srgbClr val="000066"/>
                </a:solidFill>
                <a:latin typeface="Calibri" pitchFamily="34" charset="0"/>
              </a:rPr>
              <a:t>Alineación</a:t>
            </a:r>
          </a:p>
          <a:p>
            <a:pPr marL="533400" indent="-533400" algn="just" eaLnBrk="1" hangingPunct="1">
              <a:spcBef>
                <a:spcPts val="400"/>
              </a:spcBef>
              <a:spcAft>
                <a:spcPts val="400"/>
              </a:spcAft>
            </a:pPr>
            <a:r>
              <a:rPr lang="es-ES" sz="2700" dirty="0" smtClean="0">
                <a:solidFill>
                  <a:srgbClr val="000066"/>
                </a:solidFill>
                <a:latin typeface="Calibri" pitchFamily="34" charset="0"/>
              </a:rPr>
              <a:t>Armonización</a:t>
            </a:r>
          </a:p>
          <a:p>
            <a:pPr marL="533400" indent="-533400" algn="just" eaLnBrk="1" hangingPunct="1">
              <a:spcBef>
                <a:spcPts val="400"/>
              </a:spcBef>
              <a:spcAft>
                <a:spcPts val="400"/>
              </a:spcAft>
            </a:pPr>
            <a:r>
              <a:rPr lang="es-ES" sz="2700" dirty="0" smtClean="0">
                <a:solidFill>
                  <a:srgbClr val="000066"/>
                </a:solidFill>
                <a:latin typeface="Calibri" pitchFamily="34" charset="0"/>
              </a:rPr>
              <a:t>Gestión orientada a resultados</a:t>
            </a:r>
          </a:p>
          <a:p>
            <a:pPr marL="533400" indent="-533400" algn="just" eaLnBrk="1" hangingPunct="1">
              <a:spcBef>
                <a:spcPts val="400"/>
              </a:spcBef>
              <a:spcAft>
                <a:spcPts val="400"/>
              </a:spcAft>
            </a:pPr>
            <a:r>
              <a:rPr lang="es-ES" sz="2700" dirty="0" smtClean="0">
                <a:solidFill>
                  <a:srgbClr val="000066"/>
                </a:solidFill>
                <a:latin typeface="Calibri" pitchFamily="34" charset="0"/>
              </a:rPr>
              <a:t>Rendición de cuentas</a:t>
            </a:r>
          </a:p>
          <a:p>
            <a:pPr marL="533400" indent="-533400" algn="just" eaLnBrk="1" hangingPunct="1">
              <a:spcAft>
                <a:spcPts val="600"/>
              </a:spcAft>
              <a:buNone/>
            </a:pPr>
            <a:endParaRPr lang="es-ES" sz="2700" dirty="0" smtClean="0">
              <a:solidFill>
                <a:srgbClr val="000066"/>
              </a:solidFill>
              <a:latin typeface="Calibri" pitchFamily="34" charset="0"/>
            </a:endParaRPr>
          </a:p>
          <a:p>
            <a:pPr marL="533400" indent="-533400" algn="just" eaLnBrk="1" hangingPunct="1">
              <a:spcAft>
                <a:spcPts val="600"/>
              </a:spcAft>
              <a:buNone/>
            </a:pPr>
            <a:endParaRPr lang="es-ES" sz="2700" dirty="0" smtClean="0">
              <a:solidFill>
                <a:srgbClr val="000066"/>
              </a:solidFill>
              <a:latin typeface="Calibri" pitchFamily="34" charset="0"/>
            </a:endParaRPr>
          </a:p>
          <a:p>
            <a:pPr marL="533400" indent="-533400" algn="just" eaLnBrk="1" hangingPunct="1">
              <a:spcAft>
                <a:spcPts val="600"/>
              </a:spcAft>
              <a:buNone/>
            </a:pPr>
            <a:endParaRPr lang="es-ES" sz="2700" dirty="0" smtClean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7174" name="AutoShape 10"/>
          <p:cNvSpPr>
            <a:spLocks noChangeArrowheads="1"/>
          </p:cNvSpPr>
          <p:nvPr/>
        </p:nvSpPr>
        <p:spPr bwMode="auto">
          <a:xfrm>
            <a:off x="457200" y="381000"/>
            <a:ext cx="8229600" cy="609600"/>
          </a:xfrm>
          <a:prstGeom prst="flowChartAlternateProcess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7175" name="AutoShape 11"/>
          <p:cNvSpPr>
            <a:spLocks noChangeArrowheads="1"/>
          </p:cNvSpPr>
          <p:nvPr/>
        </p:nvSpPr>
        <p:spPr bwMode="auto">
          <a:xfrm>
            <a:off x="533400" y="457200"/>
            <a:ext cx="8229600" cy="533400"/>
          </a:xfrm>
          <a:prstGeom prst="flowChartAlternateProcess">
            <a:avLst/>
          </a:prstGeom>
          <a:gradFill rotWithShape="0">
            <a:gsLst>
              <a:gs pos="0">
                <a:srgbClr val="00002F"/>
              </a:gs>
              <a:gs pos="100000">
                <a:srgbClr val="000066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7176" name="Rectangle 12"/>
          <p:cNvSpPr>
            <a:spLocks noChangeArrowheads="1"/>
          </p:cNvSpPr>
          <p:nvPr/>
        </p:nvSpPr>
        <p:spPr bwMode="auto">
          <a:xfrm>
            <a:off x="762000" y="533400"/>
            <a:ext cx="7772400" cy="3810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s-ES" sz="2800" dirty="0" smtClean="0">
                <a:solidFill>
                  <a:schemeClr val="bg1"/>
                </a:solidFill>
                <a:latin typeface="Calibri" pitchFamily="34" charset="0"/>
              </a:rPr>
              <a:t>La Declaración de París (2005)</a:t>
            </a:r>
            <a:endParaRPr lang="es-ES" sz="2800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7177" name="Picture 7" descr="logone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6248400"/>
            <a:ext cx="288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8" name="Line 8"/>
          <p:cNvSpPr>
            <a:spLocks noChangeShapeType="1"/>
          </p:cNvSpPr>
          <p:nvPr/>
        </p:nvSpPr>
        <p:spPr bwMode="auto">
          <a:xfrm>
            <a:off x="914400" y="6248400"/>
            <a:ext cx="8229600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C7D2D7-E6D1-422D-9130-BC883E63691C}" type="slidenum">
              <a:rPr lang="en-US" smtClean="0"/>
              <a:pPr/>
              <a:t>4</a:t>
            </a:fld>
            <a:endParaRPr lang="en-US" smtClean="0"/>
          </a:p>
          <a:p>
            <a:endParaRPr lang="en-US" smtClean="0"/>
          </a:p>
        </p:txBody>
      </p:sp>
      <p:sp>
        <p:nvSpPr>
          <p:cNvPr id="16387" name="AutoShape 6"/>
          <p:cNvSpPr>
            <a:spLocks noChangeArrowheads="1"/>
          </p:cNvSpPr>
          <p:nvPr/>
        </p:nvSpPr>
        <p:spPr bwMode="auto">
          <a:xfrm>
            <a:off x="685800" y="1371600"/>
            <a:ext cx="7848600" cy="4648200"/>
          </a:xfrm>
          <a:prstGeom prst="roundRect">
            <a:avLst>
              <a:gd name="adj" fmla="val 16667"/>
            </a:avLst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rgbClr val="808080"/>
            </a:solidFill>
            <a:prstDash val="dash"/>
            <a:round/>
            <a:headEnd/>
            <a:tailEnd/>
          </a:ln>
        </p:spPr>
        <p:txBody>
          <a:bodyPr anchor="ctr"/>
          <a:lstStyle/>
          <a:p>
            <a:pPr algn="ctr"/>
            <a:endParaRPr lang="es-SV">
              <a:latin typeface="Calibri" pitchFamily="34" charset="0"/>
            </a:endParaRPr>
          </a:p>
        </p:txBody>
      </p:sp>
      <p:sp>
        <p:nvSpPr>
          <p:cNvPr id="16388" name="Rectangle 2"/>
          <p:cNvSpPr>
            <a:spLocks noChangeArrowheads="1"/>
          </p:cNvSpPr>
          <p:nvPr/>
        </p:nvSpPr>
        <p:spPr bwMode="auto">
          <a:xfrm>
            <a:off x="630238" y="476250"/>
            <a:ext cx="8001000" cy="28575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r>
              <a:rPr lang="en-US" sz="1100">
                <a:solidFill>
                  <a:schemeClr val="bg1"/>
                </a:solidFill>
                <a:latin typeface="Calibri" pitchFamily="34" charset="0"/>
              </a:rPr>
              <a:t>Proposal for the strengthening and use of country systems</a:t>
            </a:r>
            <a:endParaRPr lang="en-US" sz="10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685800" y="1524000"/>
            <a:ext cx="7924800" cy="4136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04863" lvl="1" indent="-342900">
              <a:spcBef>
                <a:spcPts val="576"/>
              </a:spcBef>
              <a:spcAft>
                <a:spcPts val="600"/>
              </a:spcAft>
              <a:buClr>
                <a:srgbClr val="0399CD"/>
              </a:buClr>
            </a:pPr>
            <a:r>
              <a:rPr lang="es-SV" sz="2400" b="0" u="sng" dirty="0" smtClean="0">
                <a:solidFill>
                  <a:srgbClr val="000066"/>
                </a:solidFill>
                <a:latin typeface="Calibri" pitchFamily="34" charset="0"/>
              </a:rPr>
              <a:t>Objetivo</a:t>
            </a:r>
            <a:r>
              <a:rPr lang="es-SV" sz="2400" b="0" dirty="0" smtClean="0">
                <a:solidFill>
                  <a:srgbClr val="000066"/>
                </a:solidFill>
                <a:latin typeface="Calibri" pitchFamily="34" charset="0"/>
              </a:rPr>
              <a:t>s:</a:t>
            </a:r>
          </a:p>
          <a:p>
            <a:pPr marL="804863" lvl="1" indent="-342900">
              <a:spcBef>
                <a:spcPts val="576"/>
              </a:spcBef>
              <a:spcAft>
                <a:spcPts val="600"/>
              </a:spcAft>
              <a:buFontTx/>
              <a:buAutoNum type="arabicPeriod"/>
            </a:pPr>
            <a:r>
              <a:rPr lang="es-SV" sz="2400" b="0" i="0" dirty="0" smtClean="0">
                <a:solidFill>
                  <a:srgbClr val="000066"/>
                </a:solidFill>
                <a:latin typeface="Calibri" pitchFamily="34" charset="0"/>
              </a:rPr>
              <a:t>Determinar </a:t>
            </a:r>
            <a:r>
              <a:rPr lang="es-SV" sz="2400" b="0" i="0" dirty="0">
                <a:solidFill>
                  <a:srgbClr val="000066"/>
                </a:solidFill>
                <a:latin typeface="Calibri" pitchFamily="34" charset="0"/>
              </a:rPr>
              <a:t>la calidad y efectividad de los sistemas </a:t>
            </a:r>
            <a:r>
              <a:rPr lang="es-SV" sz="2400" b="0" i="0" dirty="0" smtClean="0">
                <a:solidFill>
                  <a:srgbClr val="000066"/>
                </a:solidFill>
                <a:latin typeface="Calibri" pitchFamily="34" charset="0"/>
              </a:rPr>
              <a:t>nacionales.</a:t>
            </a:r>
            <a:endParaRPr lang="es-SV" sz="2400" b="0" i="0" dirty="0" smtClean="0">
              <a:solidFill>
                <a:srgbClr val="000066"/>
              </a:solidFill>
              <a:latin typeface="Calibri" pitchFamily="34" charset="0"/>
            </a:endParaRPr>
          </a:p>
          <a:p>
            <a:pPr marL="804863" lvl="1" indent="-342900">
              <a:spcBef>
                <a:spcPts val="576"/>
              </a:spcBef>
              <a:spcAft>
                <a:spcPts val="600"/>
              </a:spcAft>
              <a:buFontTx/>
              <a:buAutoNum type="arabicPeriod"/>
            </a:pPr>
            <a:r>
              <a:rPr lang="es-SV" sz="2400" b="0" i="0" dirty="0">
                <a:solidFill>
                  <a:srgbClr val="000066"/>
                </a:solidFill>
                <a:latin typeface="Calibri" pitchFamily="34" charset="0"/>
              </a:rPr>
              <a:t>Apoyar</a:t>
            </a:r>
            <a:r>
              <a:rPr lang="es-SV" sz="2400" b="0" i="0" dirty="0" smtClean="0">
                <a:solidFill>
                  <a:srgbClr val="000066"/>
                </a:solidFill>
                <a:latin typeface="Calibri" pitchFamily="34" charset="0"/>
              </a:rPr>
              <a:t> a los </a:t>
            </a:r>
            <a:r>
              <a:rPr lang="es-SV" sz="2400" b="0" i="0" dirty="0" smtClean="0">
                <a:solidFill>
                  <a:srgbClr val="000066"/>
                </a:solidFill>
                <a:latin typeface="Calibri" pitchFamily="34" charset="0"/>
              </a:rPr>
              <a:t>países </a:t>
            </a:r>
            <a:r>
              <a:rPr lang="es-SV" sz="2400" b="0" i="0" dirty="0" smtClean="0">
                <a:solidFill>
                  <a:srgbClr val="000066"/>
                </a:solidFill>
                <a:latin typeface="Calibri" pitchFamily="34" charset="0"/>
              </a:rPr>
              <a:t>en el </a:t>
            </a:r>
            <a:r>
              <a:rPr lang="es-SV" sz="2400" b="0" i="0" dirty="0">
                <a:solidFill>
                  <a:srgbClr val="000066"/>
                </a:solidFill>
                <a:latin typeface="Calibri" pitchFamily="34" charset="0"/>
              </a:rPr>
              <a:t>mejoramiento de</a:t>
            </a:r>
            <a:r>
              <a:rPr lang="es-SV" sz="2400" b="0" i="0" dirty="0" smtClean="0">
                <a:solidFill>
                  <a:srgbClr val="000066"/>
                </a:solidFill>
                <a:latin typeface="Calibri" pitchFamily="34" charset="0"/>
              </a:rPr>
              <a:t> los sistemas </a:t>
            </a:r>
            <a:r>
              <a:rPr lang="es-SV" sz="2400" b="0" i="0" dirty="0">
                <a:solidFill>
                  <a:srgbClr val="000066"/>
                </a:solidFill>
                <a:latin typeface="Calibri" pitchFamily="34" charset="0"/>
              </a:rPr>
              <a:t>nacionales de</a:t>
            </a:r>
            <a:r>
              <a:rPr lang="es-SV" sz="2400" b="0" i="0" dirty="0" smtClean="0">
                <a:solidFill>
                  <a:srgbClr val="000066"/>
                </a:solidFill>
                <a:latin typeface="Calibri" pitchFamily="34" charset="0"/>
              </a:rPr>
              <a:t> </a:t>
            </a:r>
            <a:r>
              <a:rPr lang="es-SV" sz="2400" b="0" i="0" dirty="0" smtClean="0">
                <a:solidFill>
                  <a:srgbClr val="000066"/>
                </a:solidFill>
                <a:latin typeface="Calibri" pitchFamily="34" charset="0"/>
              </a:rPr>
              <a:t>contratación.</a:t>
            </a:r>
            <a:endParaRPr lang="es-SV" sz="2400" b="0" i="0" dirty="0" smtClean="0">
              <a:solidFill>
                <a:srgbClr val="000066"/>
              </a:solidFill>
              <a:latin typeface="Calibri" pitchFamily="34" charset="0"/>
            </a:endParaRPr>
          </a:p>
          <a:p>
            <a:pPr marL="804863" lvl="1" indent="-342900">
              <a:spcBef>
                <a:spcPts val="576"/>
              </a:spcBef>
              <a:spcAft>
                <a:spcPts val="600"/>
              </a:spcAft>
              <a:buFontTx/>
              <a:buAutoNum type="arabicPeriod"/>
            </a:pPr>
            <a:r>
              <a:rPr lang="es-SV" sz="2400" b="0" i="0" dirty="0">
                <a:solidFill>
                  <a:srgbClr val="000066"/>
                </a:solidFill>
                <a:latin typeface="Calibri" pitchFamily="34" charset="0"/>
              </a:rPr>
              <a:t>Formular </a:t>
            </a:r>
            <a:r>
              <a:rPr lang="es-SV" sz="2400" b="0" i="0" dirty="0" smtClean="0">
                <a:solidFill>
                  <a:srgbClr val="000066"/>
                </a:solidFill>
                <a:latin typeface="Calibri" pitchFamily="34" charset="0"/>
              </a:rPr>
              <a:t>parámetros </a:t>
            </a:r>
            <a:r>
              <a:rPr lang="es-SV" sz="2400" b="0" i="0" dirty="0">
                <a:solidFill>
                  <a:srgbClr val="000066"/>
                </a:solidFill>
                <a:latin typeface="Calibri" pitchFamily="34" charset="0"/>
              </a:rPr>
              <a:t>para el uso de los </a:t>
            </a:r>
            <a:r>
              <a:rPr lang="es-SV" sz="2400" b="0" i="0" dirty="0" smtClean="0">
                <a:solidFill>
                  <a:srgbClr val="000066"/>
                </a:solidFill>
                <a:latin typeface="Calibri" pitchFamily="34" charset="0"/>
              </a:rPr>
              <a:t>sistemas.</a:t>
            </a:r>
          </a:p>
          <a:p>
            <a:pPr marL="804863" lvl="1" indent="-342900">
              <a:spcBef>
                <a:spcPts val="576"/>
              </a:spcBef>
              <a:spcAft>
                <a:spcPts val="600"/>
              </a:spcAft>
              <a:buClr>
                <a:srgbClr val="0399CD"/>
              </a:buClr>
            </a:pPr>
            <a:r>
              <a:rPr lang="es-SV" sz="2400" b="0" u="sng" dirty="0" smtClean="0">
                <a:solidFill>
                  <a:srgbClr val="000066"/>
                </a:solidFill>
                <a:latin typeface="Calibri" pitchFamily="34" charset="0"/>
              </a:rPr>
              <a:t>Características Fundamentale</a:t>
            </a:r>
            <a:r>
              <a:rPr lang="es-SV" sz="2400" b="0" dirty="0" smtClean="0">
                <a:solidFill>
                  <a:srgbClr val="000066"/>
                </a:solidFill>
                <a:latin typeface="Calibri" pitchFamily="34" charset="0"/>
              </a:rPr>
              <a:t>s:</a:t>
            </a:r>
          </a:p>
          <a:p>
            <a:pPr marL="919163" lvl="1" indent="-457200">
              <a:spcBef>
                <a:spcPts val="576"/>
              </a:spcBef>
              <a:spcAft>
                <a:spcPts val="600"/>
              </a:spcAft>
              <a:buAutoNum type="arabicPeriod"/>
            </a:pPr>
            <a:r>
              <a:rPr lang="es-SV" sz="2400" b="0" dirty="0" smtClean="0">
                <a:solidFill>
                  <a:srgbClr val="000066"/>
                </a:solidFill>
                <a:latin typeface="Calibri" pitchFamily="34" charset="0"/>
              </a:rPr>
              <a:t>Es adaptable.</a:t>
            </a:r>
          </a:p>
          <a:p>
            <a:pPr marL="919163" lvl="1" indent="-457200">
              <a:spcBef>
                <a:spcPts val="576"/>
              </a:spcBef>
              <a:spcAft>
                <a:spcPts val="600"/>
              </a:spcAft>
              <a:buAutoNum type="arabicPeriod"/>
            </a:pPr>
            <a:r>
              <a:rPr lang="es-SV" sz="2400" b="0" dirty="0" smtClean="0">
                <a:solidFill>
                  <a:srgbClr val="000066"/>
                </a:solidFill>
                <a:latin typeface="Calibri" pitchFamily="34" charset="0"/>
              </a:rPr>
              <a:t>Es una autoevaluación.</a:t>
            </a:r>
          </a:p>
          <a:p>
            <a:pPr marL="919163" lvl="1" indent="-457200">
              <a:spcBef>
                <a:spcPts val="576"/>
              </a:spcBef>
              <a:spcAft>
                <a:spcPts val="600"/>
              </a:spcAft>
              <a:buAutoNum type="arabicPeriod"/>
            </a:pPr>
            <a:r>
              <a:rPr lang="es-SV" sz="2400" b="0" dirty="0" smtClean="0">
                <a:solidFill>
                  <a:srgbClr val="000066"/>
                </a:solidFill>
                <a:latin typeface="Calibri" pitchFamily="34" charset="0"/>
              </a:rPr>
              <a:t>La evaluación es participativa, con todos los actores.</a:t>
            </a:r>
            <a:endParaRPr lang="es-SV" sz="2400" b="0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6391" name="AutoShape 10"/>
          <p:cNvSpPr>
            <a:spLocks noChangeArrowheads="1"/>
          </p:cNvSpPr>
          <p:nvPr/>
        </p:nvSpPr>
        <p:spPr bwMode="auto">
          <a:xfrm>
            <a:off x="457200" y="381000"/>
            <a:ext cx="8229600" cy="838200"/>
          </a:xfrm>
          <a:prstGeom prst="flowChartAlternateProcess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16393" name="AutoShape 11"/>
          <p:cNvSpPr>
            <a:spLocks noChangeArrowheads="1"/>
          </p:cNvSpPr>
          <p:nvPr/>
        </p:nvSpPr>
        <p:spPr bwMode="auto">
          <a:xfrm>
            <a:off x="533400" y="457200"/>
            <a:ext cx="8229600" cy="762000"/>
          </a:xfrm>
          <a:prstGeom prst="flowChartAlternateProcess">
            <a:avLst/>
          </a:prstGeom>
          <a:gradFill rotWithShape="0">
            <a:gsLst>
              <a:gs pos="0">
                <a:srgbClr val="00002F"/>
              </a:gs>
              <a:gs pos="100000">
                <a:srgbClr val="000066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16394" name="Rectangle 12"/>
          <p:cNvSpPr>
            <a:spLocks noChangeArrowheads="1"/>
          </p:cNvSpPr>
          <p:nvPr/>
        </p:nvSpPr>
        <p:spPr bwMode="auto">
          <a:xfrm>
            <a:off x="762000" y="533400"/>
            <a:ext cx="7772400" cy="6096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r>
              <a:rPr lang="es-ES" sz="2800" dirty="0" smtClean="0">
                <a:solidFill>
                  <a:schemeClr val="bg1"/>
                </a:solidFill>
                <a:latin typeface="Calibri" pitchFamily="34" charset="0"/>
              </a:rPr>
              <a:t>Objetivos y </a:t>
            </a:r>
            <a:r>
              <a:rPr lang="es-ES" sz="2800" dirty="0" smtClean="0">
                <a:solidFill>
                  <a:schemeClr val="bg1"/>
                </a:solidFill>
                <a:latin typeface="Calibri" pitchFamily="34" charset="0"/>
              </a:rPr>
              <a:t>Características </a:t>
            </a:r>
            <a:r>
              <a:rPr lang="es-ES" sz="2800" dirty="0" smtClean="0">
                <a:solidFill>
                  <a:schemeClr val="bg1"/>
                </a:solidFill>
                <a:latin typeface="Calibri" pitchFamily="34" charset="0"/>
              </a:rPr>
              <a:t>de la Metodología </a:t>
            </a:r>
            <a:r>
              <a:rPr lang="es-ES" sz="2800" dirty="0">
                <a:solidFill>
                  <a:schemeClr val="bg1"/>
                </a:solidFill>
                <a:latin typeface="Calibri" pitchFamily="34" charset="0"/>
              </a:rPr>
              <a:t>de la OECD</a:t>
            </a:r>
          </a:p>
        </p:txBody>
      </p:sp>
      <p:pic>
        <p:nvPicPr>
          <p:cNvPr id="11" name="Picture 7" descr="logone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6248400"/>
            <a:ext cx="288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914400" y="6248400"/>
            <a:ext cx="8229600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ECFFA0E-B926-4667-97D6-74E7BC56662A}" type="slidenum">
              <a:rPr lang="en-US" smtClean="0"/>
              <a:pPr/>
              <a:t>5</a:t>
            </a:fld>
            <a:endParaRPr lang="en-US" smtClean="0"/>
          </a:p>
          <a:p>
            <a:endParaRPr lang="en-US" smtClean="0"/>
          </a:p>
        </p:txBody>
      </p:sp>
      <p:sp>
        <p:nvSpPr>
          <p:cNvPr id="18435" name="AutoShape 2"/>
          <p:cNvSpPr>
            <a:spLocks noChangeArrowheads="1"/>
          </p:cNvSpPr>
          <p:nvPr/>
        </p:nvSpPr>
        <p:spPr bwMode="auto">
          <a:xfrm>
            <a:off x="4800600" y="2209800"/>
            <a:ext cx="3200400" cy="3733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0C0C0">
                  <a:alpha val="45000"/>
                </a:srgbClr>
              </a:gs>
              <a:gs pos="100000">
                <a:srgbClr val="DDDDDD"/>
              </a:gs>
            </a:gsLst>
            <a:lin ang="5400000" scaled="1"/>
          </a:gradFill>
          <a:ln w="9525" algn="ctr">
            <a:solidFill>
              <a:srgbClr val="96969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HN"/>
          </a:p>
        </p:txBody>
      </p:sp>
      <p:sp>
        <p:nvSpPr>
          <p:cNvPr id="18436" name="AutoShape 3"/>
          <p:cNvSpPr>
            <a:spLocks noChangeArrowheads="1"/>
          </p:cNvSpPr>
          <p:nvPr/>
        </p:nvSpPr>
        <p:spPr bwMode="auto">
          <a:xfrm>
            <a:off x="1295400" y="2209800"/>
            <a:ext cx="3200400" cy="3733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0C0C0">
                  <a:alpha val="45000"/>
                </a:srgbClr>
              </a:gs>
              <a:gs pos="100000">
                <a:srgbClr val="DDDDDD"/>
              </a:gs>
            </a:gsLst>
            <a:lin ang="5400000" scaled="1"/>
          </a:gradFill>
          <a:ln w="9525" algn="ctr">
            <a:solidFill>
              <a:srgbClr val="96969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HN"/>
          </a:p>
        </p:txBody>
      </p:sp>
      <p:sp>
        <p:nvSpPr>
          <p:cNvPr id="18437" name="AutoShape 4"/>
          <p:cNvSpPr>
            <a:spLocks noChangeArrowheads="1"/>
          </p:cNvSpPr>
          <p:nvPr/>
        </p:nvSpPr>
        <p:spPr bwMode="auto">
          <a:xfrm>
            <a:off x="1295400" y="1295400"/>
            <a:ext cx="6705600" cy="533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1A3482"/>
              </a:gs>
              <a:gs pos="100000">
                <a:srgbClr val="3366FF"/>
              </a:gs>
            </a:gsLst>
            <a:lin ang="5400000" scaled="1"/>
          </a:gradFill>
          <a:ln w="9525" algn="ctr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HN">
              <a:solidFill>
                <a:srgbClr val="000066"/>
              </a:solidFill>
            </a:endParaRPr>
          </a:p>
        </p:txBody>
      </p:sp>
      <p:sp>
        <p:nvSpPr>
          <p:cNvPr id="18438" name="AutoShape 10"/>
          <p:cNvSpPr>
            <a:spLocks noChangeArrowheads="1"/>
          </p:cNvSpPr>
          <p:nvPr/>
        </p:nvSpPr>
        <p:spPr bwMode="auto">
          <a:xfrm>
            <a:off x="457200" y="304800"/>
            <a:ext cx="8229600" cy="609600"/>
          </a:xfrm>
          <a:prstGeom prst="flowChartAlternateProcess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s-HN">
              <a:latin typeface="Calibri" pitchFamily="34" charset="0"/>
            </a:endParaRPr>
          </a:p>
        </p:txBody>
      </p:sp>
      <p:sp>
        <p:nvSpPr>
          <p:cNvPr id="18439" name="AutoShape 11"/>
          <p:cNvSpPr>
            <a:spLocks noChangeArrowheads="1"/>
          </p:cNvSpPr>
          <p:nvPr/>
        </p:nvSpPr>
        <p:spPr bwMode="auto">
          <a:xfrm>
            <a:off x="533400" y="381000"/>
            <a:ext cx="8229600" cy="609600"/>
          </a:xfrm>
          <a:prstGeom prst="flowChartAlternateProcess">
            <a:avLst/>
          </a:prstGeom>
          <a:gradFill rotWithShape="0">
            <a:gsLst>
              <a:gs pos="0">
                <a:srgbClr val="00002F"/>
              </a:gs>
              <a:gs pos="100000">
                <a:srgbClr val="000066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s-HN">
              <a:latin typeface="Calibri" pitchFamily="34" charset="0"/>
            </a:endParaRPr>
          </a:p>
        </p:txBody>
      </p:sp>
      <p:sp>
        <p:nvSpPr>
          <p:cNvPr id="18440" name="Rectangle 12"/>
          <p:cNvSpPr>
            <a:spLocks noChangeArrowheads="1"/>
          </p:cNvSpPr>
          <p:nvPr/>
        </p:nvSpPr>
        <p:spPr bwMode="auto">
          <a:xfrm>
            <a:off x="762000" y="304800"/>
            <a:ext cx="7772400" cy="6096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r>
              <a:rPr lang="es-ES" sz="2600" dirty="0" smtClean="0">
                <a:solidFill>
                  <a:schemeClr val="bg1"/>
                </a:solidFill>
                <a:latin typeface="Calibri" pitchFamily="34" charset="0"/>
              </a:rPr>
              <a:t>Metodología</a:t>
            </a:r>
            <a:endParaRPr lang="es-HN" sz="26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8441" name="Rectangle 11"/>
          <p:cNvSpPr>
            <a:spLocks noChangeArrowheads="1"/>
          </p:cNvSpPr>
          <p:nvPr/>
        </p:nvSpPr>
        <p:spPr bwMode="auto">
          <a:xfrm>
            <a:off x="1371600" y="1371600"/>
            <a:ext cx="662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71500" indent="-571500" algn="ctr"/>
            <a:r>
              <a:rPr lang="es-HN" sz="2400" dirty="0" smtClean="0">
                <a:solidFill>
                  <a:schemeClr val="bg1"/>
                </a:solidFill>
                <a:latin typeface="Calibri" pitchFamily="34" charset="0"/>
              </a:rPr>
              <a:t>Determinación de dos </a:t>
            </a:r>
            <a:r>
              <a:rPr lang="es-HN" sz="2400" dirty="0">
                <a:solidFill>
                  <a:schemeClr val="bg1"/>
                </a:solidFill>
                <a:latin typeface="Calibri" pitchFamily="34" charset="0"/>
              </a:rPr>
              <a:t>tipos de indicadores</a:t>
            </a:r>
            <a:r>
              <a:rPr lang="es-HN" sz="2000" dirty="0">
                <a:solidFill>
                  <a:schemeClr val="bg1"/>
                </a:solidFill>
                <a:latin typeface="Calibri" pitchFamily="34" charset="0"/>
              </a:rPr>
              <a:t>:</a:t>
            </a:r>
          </a:p>
        </p:txBody>
      </p:sp>
      <p:sp>
        <p:nvSpPr>
          <p:cNvPr id="18442" name="AutoShape 11"/>
          <p:cNvSpPr>
            <a:spLocks noChangeArrowheads="1"/>
          </p:cNvSpPr>
          <p:nvPr/>
        </p:nvSpPr>
        <p:spPr bwMode="auto">
          <a:xfrm flipV="1">
            <a:off x="5105400" y="2514600"/>
            <a:ext cx="2667000" cy="685800"/>
          </a:xfrm>
          <a:prstGeom prst="flowChartAlternateProcess">
            <a:avLst/>
          </a:prstGeom>
          <a:gradFill rotWithShape="0">
            <a:gsLst>
              <a:gs pos="0">
                <a:srgbClr val="00002F"/>
              </a:gs>
              <a:gs pos="100000">
                <a:srgbClr val="000066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anchor="ctr"/>
          <a:lstStyle/>
          <a:p>
            <a:endParaRPr lang="es-HN" sz="1500">
              <a:latin typeface="Calibri" pitchFamily="34" charset="0"/>
            </a:endParaRPr>
          </a:p>
        </p:txBody>
      </p:sp>
      <p:sp>
        <p:nvSpPr>
          <p:cNvPr id="18443" name="AutoShape 11"/>
          <p:cNvSpPr>
            <a:spLocks noChangeArrowheads="1"/>
          </p:cNvSpPr>
          <p:nvPr/>
        </p:nvSpPr>
        <p:spPr bwMode="auto">
          <a:xfrm flipV="1">
            <a:off x="1524000" y="2514600"/>
            <a:ext cx="2667000" cy="685800"/>
          </a:xfrm>
          <a:prstGeom prst="flowChartAlternateProcess">
            <a:avLst/>
          </a:prstGeom>
          <a:gradFill rotWithShape="0">
            <a:gsLst>
              <a:gs pos="0">
                <a:srgbClr val="00002F"/>
              </a:gs>
              <a:gs pos="100000">
                <a:srgbClr val="000066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anchor="ctr"/>
          <a:lstStyle/>
          <a:p>
            <a:endParaRPr lang="es-HN" sz="1500">
              <a:latin typeface="Calibri" pitchFamily="34" charset="0"/>
            </a:endParaRPr>
          </a:p>
        </p:txBody>
      </p:sp>
      <p:sp>
        <p:nvSpPr>
          <p:cNvPr id="18444" name="Text Box 14"/>
          <p:cNvSpPr txBox="1">
            <a:spLocks noChangeArrowheads="1"/>
          </p:cNvSpPr>
          <p:nvPr/>
        </p:nvSpPr>
        <p:spPr bwMode="auto">
          <a:xfrm>
            <a:off x="1905000" y="2590800"/>
            <a:ext cx="1905000" cy="2749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HN" sz="2000" dirty="0">
                <a:solidFill>
                  <a:schemeClr val="bg1"/>
                </a:solidFill>
                <a:latin typeface="Calibri" pitchFamily="34" charset="0"/>
              </a:rPr>
              <a:t>Linea de Base (ILB)</a:t>
            </a:r>
          </a:p>
          <a:p>
            <a:pPr algn="ctr">
              <a:spcBef>
                <a:spcPct val="50000"/>
              </a:spcBef>
            </a:pPr>
            <a:endParaRPr lang="es-HN" sz="2000" dirty="0">
              <a:solidFill>
                <a:schemeClr val="bg1"/>
              </a:solidFill>
              <a:latin typeface="Calibri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s-HN" sz="2000" dirty="0">
                <a:solidFill>
                  <a:srgbClr val="000066"/>
                </a:solidFill>
                <a:latin typeface="Calibri" pitchFamily="34" charset="0"/>
              </a:rPr>
              <a:t>Reflejan el diseño del sistema en el momento de la evaluación</a:t>
            </a:r>
          </a:p>
          <a:p>
            <a:pPr algn="ctr">
              <a:spcBef>
                <a:spcPct val="50000"/>
              </a:spcBef>
            </a:pPr>
            <a:endParaRPr lang="es-HN" sz="2000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8445" name="Text Box 15"/>
          <p:cNvSpPr txBox="1">
            <a:spLocks noChangeArrowheads="1"/>
          </p:cNvSpPr>
          <p:nvPr/>
        </p:nvSpPr>
        <p:spPr bwMode="auto">
          <a:xfrm>
            <a:off x="5334000" y="2568575"/>
            <a:ext cx="2286000" cy="3238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HN" sz="2000" dirty="0">
                <a:solidFill>
                  <a:schemeClr val="bg1"/>
                </a:solidFill>
                <a:latin typeface="Calibri" pitchFamily="34" charset="0"/>
              </a:rPr>
              <a:t>Cumplimiento y desempeño (ICD)</a:t>
            </a:r>
          </a:p>
          <a:p>
            <a:pPr algn="ctr">
              <a:spcBef>
                <a:spcPct val="50000"/>
              </a:spcBef>
            </a:pPr>
            <a:endParaRPr lang="es-HN" sz="2000" dirty="0">
              <a:solidFill>
                <a:schemeClr val="bg1"/>
              </a:solidFill>
              <a:latin typeface="Calibri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s-HN" sz="2000" dirty="0">
                <a:solidFill>
                  <a:srgbClr val="000066"/>
                </a:solidFill>
                <a:latin typeface="Calibri" pitchFamily="34" charset="0"/>
              </a:rPr>
              <a:t>Verifican el cumplimiento con las normas en la práctica (Cultura de cumplimiento) y las desviaciones importantes.</a:t>
            </a:r>
          </a:p>
          <a:p>
            <a:pPr algn="ctr">
              <a:spcBef>
                <a:spcPct val="50000"/>
              </a:spcBef>
            </a:pPr>
            <a:endParaRPr lang="es-HN" sz="2000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8446" name="AutoShape 16"/>
          <p:cNvSpPr>
            <a:spLocks noChangeArrowheads="1"/>
          </p:cNvSpPr>
          <p:nvPr/>
        </p:nvSpPr>
        <p:spPr bwMode="auto">
          <a:xfrm rot="5400000">
            <a:off x="2636044" y="1797844"/>
            <a:ext cx="442912" cy="381000"/>
          </a:xfrm>
          <a:prstGeom prst="rightArrow">
            <a:avLst>
              <a:gd name="adj1" fmla="val 39167"/>
              <a:gd name="adj2" fmla="val 49584"/>
            </a:avLst>
          </a:prstGeom>
          <a:gradFill rotWithShape="1">
            <a:gsLst>
              <a:gs pos="0">
                <a:srgbClr val="FF9933"/>
              </a:gs>
              <a:gs pos="100000">
                <a:srgbClr val="FFCC00"/>
              </a:gs>
            </a:gsLst>
            <a:lin ang="5400000" scaled="1"/>
          </a:gra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es-HN"/>
          </a:p>
        </p:txBody>
      </p:sp>
      <p:sp>
        <p:nvSpPr>
          <p:cNvPr id="18447" name="AutoShape 17"/>
          <p:cNvSpPr>
            <a:spLocks noChangeArrowheads="1"/>
          </p:cNvSpPr>
          <p:nvPr/>
        </p:nvSpPr>
        <p:spPr bwMode="auto">
          <a:xfrm rot="5400000">
            <a:off x="6217443" y="1783557"/>
            <a:ext cx="442913" cy="381000"/>
          </a:xfrm>
          <a:prstGeom prst="rightArrow">
            <a:avLst>
              <a:gd name="adj1" fmla="val 39167"/>
              <a:gd name="adj2" fmla="val 49584"/>
            </a:avLst>
          </a:prstGeom>
          <a:gradFill rotWithShape="1">
            <a:gsLst>
              <a:gs pos="0">
                <a:srgbClr val="FF9933"/>
              </a:gs>
              <a:gs pos="100000">
                <a:srgbClr val="FFCC00"/>
              </a:gs>
            </a:gsLst>
            <a:lin ang="5400000" scaled="1"/>
          </a:gra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es-HN"/>
          </a:p>
        </p:txBody>
      </p:sp>
      <p:grpSp>
        <p:nvGrpSpPr>
          <p:cNvPr id="18448" name="Group 18"/>
          <p:cNvGrpSpPr>
            <a:grpSpLocks/>
          </p:cNvGrpSpPr>
          <p:nvPr/>
        </p:nvGrpSpPr>
        <p:grpSpPr bwMode="auto">
          <a:xfrm>
            <a:off x="1600200" y="2590800"/>
            <a:ext cx="304800" cy="304800"/>
            <a:chOff x="1200" y="3648"/>
            <a:chExt cx="192" cy="192"/>
          </a:xfrm>
        </p:grpSpPr>
        <p:sp>
          <p:nvSpPr>
            <p:cNvPr id="18452" name="Oval 19"/>
            <p:cNvSpPr>
              <a:spLocks noChangeArrowheads="1"/>
            </p:cNvSpPr>
            <p:nvPr/>
          </p:nvSpPr>
          <p:spPr bwMode="auto">
            <a:xfrm>
              <a:off x="1200" y="3648"/>
              <a:ext cx="192" cy="19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3" name="Text Box 20"/>
            <p:cNvSpPr txBox="1">
              <a:spLocks noChangeArrowheads="1"/>
            </p:cNvSpPr>
            <p:nvPr/>
          </p:nvSpPr>
          <p:spPr bwMode="auto">
            <a:xfrm>
              <a:off x="1200" y="3667"/>
              <a:ext cx="144" cy="17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GT" sz="1500">
                  <a:solidFill>
                    <a:srgbClr val="000066"/>
                  </a:solidFill>
                </a:rPr>
                <a:t>1</a:t>
              </a:r>
            </a:p>
          </p:txBody>
        </p:sp>
      </p:grpSp>
      <p:grpSp>
        <p:nvGrpSpPr>
          <p:cNvPr id="18449" name="Group 21"/>
          <p:cNvGrpSpPr>
            <a:grpSpLocks/>
          </p:cNvGrpSpPr>
          <p:nvPr/>
        </p:nvGrpSpPr>
        <p:grpSpPr bwMode="auto">
          <a:xfrm>
            <a:off x="5181600" y="2590800"/>
            <a:ext cx="304800" cy="304800"/>
            <a:chOff x="1200" y="3648"/>
            <a:chExt cx="192" cy="192"/>
          </a:xfrm>
        </p:grpSpPr>
        <p:sp>
          <p:nvSpPr>
            <p:cNvPr id="18450" name="Oval 22"/>
            <p:cNvSpPr>
              <a:spLocks noChangeArrowheads="1"/>
            </p:cNvSpPr>
            <p:nvPr/>
          </p:nvSpPr>
          <p:spPr bwMode="auto">
            <a:xfrm>
              <a:off x="1200" y="3648"/>
              <a:ext cx="192" cy="19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1" name="Text Box 23"/>
            <p:cNvSpPr txBox="1">
              <a:spLocks noChangeArrowheads="1"/>
            </p:cNvSpPr>
            <p:nvPr/>
          </p:nvSpPr>
          <p:spPr bwMode="auto">
            <a:xfrm>
              <a:off x="1200" y="3667"/>
              <a:ext cx="144" cy="17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GT" sz="1500">
                  <a:solidFill>
                    <a:srgbClr val="000066"/>
                  </a:solidFill>
                </a:rPr>
                <a:t>2</a:t>
              </a:r>
            </a:p>
          </p:txBody>
        </p:sp>
      </p:grpSp>
      <p:pic>
        <p:nvPicPr>
          <p:cNvPr id="22" name="Picture 7" descr="logone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6248400"/>
            <a:ext cx="288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Line 8"/>
          <p:cNvSpPr>
            <a:spLocks noChangeShapeType="1"/>
          </p:cNvSpPr>
          <p:nvPr/>
        </p:nvSpPr>
        <p:spPr bwMode="auto">
          <a:xfrm>
            <a:off x="914400" y="6248400"/>
            <a:ext cx="8229600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40F179-856B-4098-88A4-08DC04303E18}" type="slidenum">
              <a:rPr lang="en-US" smtClean="0"/>
              <a:pPr/>
              <a:t>6</a:t>
            </a:fld>
            <a:endParaRPr lang="en-US" smtClean="0"/>
          </a:p>
          <a:p>
            <a:endParaRPr lang="en-US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001000" cy="457200"/>
          </a:xfrm>
          <a:noFill/>
        </p:spPr>
        <p:txBody>
          <a:bodyPr/>
          <a:lstStyle/>
          <a:p>
            <a:pPr marL="533400" indent="-533400" algn="just" eaLnBrk="1" hangingPunct="1">
              <a:buFont typeface="Wingdings" pitchFamily="2" charset="2"/>
              <a:buBlip>
                <a:blip r:embed="rId3"/>
              </a:buBlip>
            </a:pPr>
            <a:r>
              <a:rPr lang="es-ES_tradnl" sz="1800" dirty="0" smtClean="0">
                <a:solidFill>
                  <a:srgbClr val="000066"/>
                </a:solidFill>
              </a:rPr>
              <a:t>Organizados en cuatro pilares:</a:t>
            </a:r>
          </a:p>
        </p:txBody>
      </p:sp>
      <p:sp>
        <p:nvSpPr>
          <p:cNvPr id="25604" name="AutoShape 10"/>
          <p:cNvSpPr>
            <a:spLocks noChangeArrowheads="1"/>
          </p:cNvSpPr>
          <p:nvPr/>
        </p:nvSpPr>
        <p:spPr bwMode="auto">
          <a:xfrm>
            <a:off x="457200" y="381000"/>
            <a:ext cx="8229600" cy="533400"/>
          </a:xfrm>
          <a:prstGeom prst="flowChartAlternateProcess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25605" name="AutoShape 11"/>
          <p:cNvSpPr>
            <a:spLocks noChangeArrowheads="1"/>
          </p:cNvSpPr>
          <p:nvPr/>
        </p:nvSpPr>
        <p:spPr bwMode="auto">
          <a:xfrm>
            <a:off x="533400" y="457200"/>
            <a:ext cx="8229600" cy="533400"/>
          </a:xfrm>
          <a:prstGeom prst="flowChartAlternateProcess">
            <a:avLst/>
          </a:prstGeom>
          <a:gradFill rotWithShape="0">
            <a:gsLst>
              <a:gs pos="0">
                <a:srgbClr val="00002F"/>
              </a:gs>
              <a:gs pos="100000">
                <a:srgbClr val="000066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25606" name="Rectangle 12"/>
          <p:cNvSpPr>
            <a:spLocks noChangeArrowheads="1"/>
          </p:cNvSpPr>
          <p:nvPr/>
        </p:nvSpPr>
        <p:spPr bwMode="auto">
          <a:xfrm>
            <a:off x="762000" y="533400"/>
            <a:ext cx="7772400" cy="3810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r>
              <a:rPr lang="es-ES" sz="2300" dirty="0" smtClean="0">
                <a:solidFill>
                  <a:schemeClr val="bg1"/>
                </a:solidFill>
                <a:latin typeface="Calibri" pitchFamily="34" charset="0"/>
              </a:rPr>
              <a:t>Metodología - Indicadores </a:t>
            </a:r>
            <a:r>
              <a:rPr lang="es-ES" sz="2300" dirty="0">
                <a:solidFill>
                  <a:schemeClr val="bg1"/>
                </a:solidFill>
                <a:latin typeface="Calibri" pitchFamily="34" charset="0"/>
              </a:rPr>
              <a:t>de Línea de Base (ILB) </a:t>
            </a:r>
          </a:p>
        </p:txBody>
      </p:sp>
      <p:sp>
        <p:nvSpPr>
          <p:cNvPr id="25607" name="AutoShape 9"/>
          <p:cNvSpPr>
            <a:spLocks noChangeArrowheads="1"/>
          </p:cNvSpPr>
          <p:nvPr/>
        </p:nvSpPr>
        <p:spPr bwMode="auto">
          <a:xfrm>
            <a:off x="838200" y="1600200"/>
            <a:ext cx="7467600" cy="106680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C0C0C0">
                  <a:alpha val="45000"/>
                </a:srgbClr>
              </a:gs>
              <a:gs pos="100000">
                <a:srgbClr val="DDDDDD"/>
              </a:gs>
            </a:gsLst>
            <a:lin ang="5400000" scaled="1"/>
          </a:gradFill>
          <a:ln w="9525" algn="ctr">
            <a:solidFill>
              <a:srgbClr val="96969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8" name="Rectangle 10"/>
          <p:cNvSpPr>
            <a:spLocks noChangeArrowheads="1"/>
          </p:cNvSpPr>
          <p:nvPr/>
        </p:nvSpPr>
        <p:spPr bwMode="auto">
          <a:xfrm>
            <a:off x="6781800" y="3048000"/>
            <a:ext cx="1447800" cy="2209800"/>
          </a:xfrm>
          <a:prstGeom prst="rect">
            <a:avLst/>
          </a:prstGeom>
          <a:gradFill rotWithShape="1">
            <a:gsLst>
              <a:gs pos="0">
                <a:srgbClr val="525252"/>
              </a:gs>
              <a:gs pos="100000">
                <a:srgbClr val="B2B2B2">
                  <a:alpha val="67000"/>
                </a:srgbClr>
              </a:gs>
            </a:gsLst>
            <a:lin ang="5400000" scaled="1"/>
          </a:gra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Rectangle 11"/>
          <p:cNvSpPr>
            <a:spLocks noChangeArrowheads="1"/>
          </p:cNvSpPr>
          <p:nvPr/>
        </p:nvSpPr>
        <p:spPr bwMode="auto">
          <a:xfrm>
            <a:off x="762000" y="2743200"/>
            <a:ext cx="7696200" cy="304800"/>
          </a:xfrm>
          <a:prstGeom prst="rect">
            <a:avLst/>
          </a:prstGeom>
          <a:gradFill rotWithShape="1">
            <a:gsLst>
              <a:gs pos="0">
                <a:srgbClr val="5F5F5F"/>
              </a:gs>
              <a:gs pos="100000">
                <a:srgbClr val="969696"/>
              </a:gs>
            </a:gsLst>
            <a:lin ang="5400000" scaled="1"/>
          </a:gra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Rectangle 12"/>
          <p:cNvSpPr>
            <a:spLocks noChangeArrowheads="1"/>
          </p:cNvSpPr>
          <p:nvPr/>
        </p:nvSpPr>
        <p:spPr bwMode="auto">
          <a:xfrm>
            <a:off x="4800600" y="3048000"/>
            <a:ext cx="1524000" cy="2209800"/>
          </a:xfrm>
          <a:prstGeom prst="rect">
            <a:avLst/>
          </a:prstGeom>
          <a:gradFill rotWithShape="1">
            <a:gsLst>
              <a:gs pos="0">
                <a:srgbClr val="525252"/>
              </a:gs>
              <a:gs pos="100000">
                <a:srgbClr val="B2B2B2">
                  <a:alpha val="67000"/>
                </a:srgbClr>
              </a:gs>
            </a:gsLst>
            <a:lin ang="5400000" scaled="1"/>
          </a:gra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Rectangle 13"/>
          <p:cNvSpPr>
            <a:spLocks noChangeArrowheads="1"/>
          </p:cNvSpPr>
          <p:nvPr/>
        </p:nvSpPr>
        <p:spPr bwMode="auto">
          <a:xfrm>
            <a:off x="2819400" y="3048000"/>
            <a:ext cx="1524000" cy="2209800"/>
          </a:xfrm>
          <a:prstGeom prst="rect">
            <a:avLst/>
          </a:prstGeom>
          <a:gradFill rotWithShape="1">
            <a:gsLst>
              <a:gs pos="0">
                <a:srgbClr val="525252"/>
              </a:gs>
              <a:gs pos="100000">
                <a:srgbClr val="B2B2B2">
                  <a:alpha val="67000"/>
                </a:srgbClr>
              </a:gs>
            </a:gsLst>
            <a:lin ang="5400000" scaled="1"/>
          </a:gra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2" name="Rectangle 14"/>
          <p:cNvSpPr>
            <a:spLocks noChangeArrowheads="1"/>
          </p:cNvSpPr>
          <p:nvPr/>
        </p:nvSpPr>
        <p:spPr bwMode="auto">
          <a:xfrm>
            <a:off x="914400" y="3048000"/>
            <a:ext cx="1447800" cy="2209800"/>
          </a:xfrm>
          <a:prstGeom prst="rect">
            <a:avLst/>
          </a:prstGeom>
          <a:gradFill rotWithShape="1">
            <a:gsLst>
              <a:gs pos="0">
                <a:srgbClr val="525252"/>
              </a:gs>
              <a:gs pos="100000">
                <a:srgbClr val="B2B2B2">
                  <a:alpha val="67000"/>
                </a:srgbClr>
              </a:gs>
            </a:gsLst>
            <a:lin ang="5400000" scaled="1"/>
          </a:gra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3" name="Rectangle 15"/>
          <p:cNvSpPr>
            <a:spLocks noChangeArrowheads="1"/>
          </p:cNvSpPr>
          <p:nvPr/>
        </p:nvSpPr>
        <p:spPr bwMode="auto">
          <a:xfrm>
            <a:off x="762000" y="5257800"/>
            <a:ext cx="7620000" cy="228600"/>
          </a:xfrm>
          <a:prstGeom prst="rect">
            <a:avLst/>
          </a:prstGeom>
          <a:gradFill rotWithShape="1">
            <a:gsLst>
              <a:gs pos="0">
                <a:srgbClr val="969696"/>
              </a:gs>
              <a:gs pos="100000">
                <a:srgbClr val="B6B6B6"/>
              </a:gs>
            </a:gsLst>
            <a:lin ang="5400000" scaled="1"/>
          </a:gra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4" name="AutoShape 16"/>
          <p:cNvSpPr>
            <a:spLocks noChangeArrowheads="1"/>
          </p:cNvSpPr>
          <p:nvPr/>
        </p:nvSpPr>
        <p:spPr bwMode="auto">
          <a:xfrm>
            <a:off x="1676400" y="1752600"/>
            <a:ext cx="5715000" cy="83820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5F5F5F"/>
              </a:gs>
              <a:gs pos="100000">
                <a:srgbClr val="969696"/>
              </a:gs>
            </a:gsLst>
            <a:lin ang="5400000" scaled="1"/>
          </a:gra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5" name="AutoShape 17"/>
          <p:cNvSpPr>
            <a:spLocks noChangeArrowheads="1"/>
          </p:cNvSpPr>
          <p:nvPr/>
        </p:nvSpPr>
        <p:spPr bwMode="auto">
          <a:xfrm>
            <a:off x="1143000" y="3200400"/>
            <a:ext cx="228600" cy="1905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0C0C0">
                  <a:alpha val="45000"/>
                </a:srgbClr>
              </a:gs>
              <a:gs pos="100000">
                <a:srgbClr val="DDDDDD"/>
              </a:gs>
            </a:gsLst>
            <a:lin ang="5400000" scaled="1"/>
          </a:gradFill>
          <a:ln w="9525" algn="ctr">
            <a:solidFill>
              <a:srgbClr val="96969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HN"/>
          </a:p>
        </p:txBody>
      </p:sp>
      <p:sp>
        <p:nvSpPr>
          <p:cNvPr id="25616" name="AutoShape 18"/>
          <p:cNvSpPr>
            <a:spLocks noChangeArrowheads="1"/>
          </p:cNvSpPr>
          <p:nvPr/>
        </p:nvSpPr>
        <p:spPr bwMode="auto">
          <a:xfrm>
            <a:off x="1524000" y="3200400"/>
            <a:ext cx="228600" cy="1905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0C0C0">
                  <a:alpha val="45000"/>
                </a:srgbClr>
              </a:gs>
              <a:gs pos="100000">
                <a:srgbClr val="DDDDDD"/>
              </a:gs>
            </a:gsLst>
            <a:lin ang="5400000" scaled="1"/>
          </a:gradFill>
          <a:ln w="9525" algn="ctr">
            <a:solidFill>
              <a:srgbClr val="96969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HN"/>
          </a:p>
        </p:txBody>
      </p:sp>
      <p:sp>
        <p:nvSpPr>
          <p:cNvPr id="25617" name="AutoShape 19"/>
          <p:cNvSpPr>
            <a:spLocks noChangeArrowheads="1"/>
          </p:cNvSpPr>
          <p:nvPr/>
        </p:nvSpPr>
        <p:spPr bwMode="auto">
          <a:xfrm>
            <a:off x="1905000" y="3200400"/>
            <a:ext cx="228600" cy="1905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0C0C0">
                  <a:alpha val="45000"/>
                </a:srgbClr>
              </a:gs>
              <a:gs pos="100000">
                <a:srgbClr val="DDDDDD"/>
              </a:gs>
            </a:gsLst>
            <a:lin ang="5400000" scaled="1"/>
          </a:gradFill>
          <a:ln w="9525" algn="ctr">
            <a:solidFill>
              <a:srgbClr val="96969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HN"/>
          </a:p>
        </p:txBody>
      </p:sp>
      <p:sp>
        <p:nvSpPr>
          <p:cNvPr id="25618" name="Text Box 20"/>
          <p:cNvSpPr txBox="1">
            <a:spLocks noChangeArrowheads="1"/>
          </p:cNvSpPr>
          <p:nvPr/>
        </p:nvSpPr>
        <p:spPr bwMode="auto">
          <a:xfrm>
            <a:off x="990600" y="3763963"/>
            <a:ext cx="1219200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buClr>
                <a:schemeClr val="accent2"/>
              </a:buClr>
              <a:buSzPct val="90000"/>
            </a:pPr>
            <a:r>
              <a:rPr lang="es-CO" sz="1700" dirty="0">
                <a:solidFill>
                  <a:srgbClr val="000066"/>
                </a:solidFill>
                <a:latin typeface="Calibri" pitchFamily="34" charset="0"/>
              </a:rPr>
              <a:t>I</a:t>
            </a:r>
          </a:p>
          <a:p>
            <a:pPr algn="ctr">
              <a:spcBef>
                <a:spcPct val="50000"/>
              </a:spcBef>
              <a:buClr>
                <a:schemeClr val="accent2"/>
              </a:buClr>
              <a:buSzPct val="90000"/>
            </a:pPr>
            <a:r>
              <a:rPr lang="es-CO" sz="1700" dirty="0">
                <a:solidFill>
                  <a:srgbClr val="000066"/>
                </a:solidFill>
                <a:latin typeface="Calibri" pitchFamily="34" charset="0"/>
              </a:rPr>
              <a:t>Marco legal</a:t>
            </a:r>
          </a:p>
        </p:txBody>
      </p:sp>
      <p:sp>
        <p:nvSpPr>
          <p:cNvPr id="25619" name="AutoShape 21"/>
          <p:cNvSpPr>
            <a:spLocks noChangeArrowheads="1"/>
          </p:cNvSpPr>
          <p:nvPr/>
        </p:nvSpPr>
        <p:spPr bwMode="auto">
          <a:xfrm>
            <a:off x="3048000" y="3200400"/>
            <a:ext cx="228600" cy="1905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0C0C0">
                  <a:alpha val="45000"/>
                </a:srgbClr>
              </a:gs>
              <a:gs pos="100000">
                <a:srgbClr val="DDDDDD"/>
              </a:gs>
            </a:gsLst>
            <a:lin ang="5400000" scaled="1"/>
          </a:gradFill>
          <a:ln w="9525" algn="ctr">
            <a:solidFill>
              <a:srgbClr val="96969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HN"/>
          </a:p>
        </p:txBody>
      </p:sp>
      <p:sp>
        <p:nvSpPr>
          <p:cNvPr id="25620" name="AutoShape 22"/>
          <p:cNvSpPr>
            <a:spLocks noChangeArrowheads="1"/>
          </p:cNvSpPr>
          <p:nvPr/>
        </p:nvSpPr>
        <p:spPr bwMode="auto">
          <a:xfrm>
            <a:off x="3429000" y="3200400"/>
            <a:ext cx="228600" cy="1905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0C0C0">
                  <a:alpha val="45000"/>
                </a:srgbClr>
              </a:gs>
              <a:gs pos="100000">
                <a:srgbClr val="DDDDDD"/>
              </a:gs>
            </a:gsLst>
            <a:lin ang="5400000" scaled="1"/>
          </a:gradFill>
          <a:ln w="9525" algn="ctr">
            <a:solidFill>
              <a:srgbClr val="96969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HN"/>
          </a:p>
        </p:txBody>
      </p:sp>
      <p:sp>
        <p:nvSpPr>
          <p:cNvPr id="25621" name="AutoShape 23"/>
          <p:cNvSpPr>
            <a:spLocks noChangeArrowheads="1"/>
          </p:cNvSpPr>
          <p:nvPr/>
        </p:nvSpPr>
        <p:spPr bwMode="auto">
          <a:xfrm>
            <a:off x="3810000" y="3200400"/>
            <a:ext cx="228600" cy="1905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0C0C0">
                  <a:alpha val="45000"/>
                </a:srgbClr>
              </a:gs>
              <a:gs pos="100000">
                <a:srgbClr val="DDDDDD"/>
              </a:gs>
            </a:gsLst>
            <a:lin ang="5400000" scaled="1"/>
          </a:gradFill>
          <a:ln w="9525" algn="ctr">
            <a:solidFill>
              <a:srgbClr val="96969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HN"/>
          </a:p>
        </p:txBody>
      </p:sp>
      <p:sp>
        <p:nvSpPr>
          <p:cNvPr id="25622" name="AutoShape 24"/>
          <p:cNvSpPr>
            <a:spLocks noChangeArrowheads="1"/>
          </p:cNvSpPr>
          <p:nvPr/>
        </p:nvSpPr>
        <p:spPr bwMode="auto">
          <a:xfrm>
            <a:off x="5105400" y="3200400"/>
            <a:ext cx="228600" cy="1905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0C0C0">
                  <a:alpha val="45000"/>
                </a:srgbClr>
              </a:gs>
              <a:gs pos="100000">
                <a:srgbClr val="DDDDDD"/>
              </a:gs>
            </a:gsLst>
            <a:lin ang="5400000" scaled="1"/>
          </a:gradFill>
          <a:ln w="9525" algn="ctr">
            <a:solidFill>
              <a:srgbClr val="96969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HN"/>
          </a:p>
        </p:txBody>
      </p:sp>
      <p:sp>
        <p:nvSpPr>
          <p:cNvPr id="25623" name="AutoShape 25"/>
          <p:cNvSpPr>
            <a:spLocks noChangeArrowheads="1"/>
          </p:cNvSpPr>
          <p:nvPr/>
        </p:nvSpPr>
        <p:spPr bwMode="auto">
          <a:xfrm>
            <a:off x="5486400" y="3200400"/>
            <a:ext cx="228600" cy="1905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0C0C0">
                  <a:alpha val="45000"/>
                </a:srgbClr>
              </a:gs>
              <a:gs pos="100000">
                <a:srgbClr val="DDDDDD"/>
              </a:gs>
            </a:gsLst>
            <a:lin ang="5400000" scaled="1"/>
          </a:gradFill>
          <a:ln w="9525" algn="ctr">
            <a:solidFill>
              <a:srgbClr val="96969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HN"/>
          </a:p>
        </p:txBody>
      </p:sp>
      <p:sp>
        <p:nvSpPr>
          <p:cNvPr id="25624" name="AutoShape 26"/>
          <p:cNvSpPr>
            <a:spLocks noChangeArrowheads="1"/>
          </p:cNvSpPr>
          <p:nvPr/>
        </p:nvSpPr>
        <p:spPr bwMode="auto">
          <a:xfrm>
            <a:off x="5867400" y="3200400"/>
            <a:ext cx="228600" cy="1905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0C0C0">
                  <a:alpha val="45000"/>
                </a:srgbClr>
              </a:gs>
              <a:gs pos="100000">
                <a:srgbClr val="DDDDDD"/>
              </a:gs>
            </a:gsLst>
            <a:lin ang="5400000" scaled="1"/>
          </a:gradFill>
          <a:ln w="9525" algn="ctr">
            <a:solidFill>
              <a:srgbClr val="96969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HN"/>
          </a:p>
        </p:txBody>
      </p:sp>
      <p:sp>
        <p:nvSpPr>
          <p:cNvPr id="25625" name="AutoShape 27"/>
          <p:cNvSpPr>
            <a:spLocks noChangeArrowheads="1"/>
          </p:cNvSpPr>
          <p:nvPr/>
        </p:nvSpPr>
        <p:spPr bwMode="auto">
          <a:xfrm>
            <a:off x="7010400" y="3200400"/>
            <a:ext cx="228600" cy="1905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0C0C0">
                  <a:alpha val="45000"/>
                </a:srgbClr>
              </a:gs>
              <a:gs pos="100000">
                <a:srgbClr val="DDDDDD"/>
              </a:gs>
            </a:gsLst>
            <a:lin ang="5400000" scaled="1"/>
          </a:gradFill>
          <a:ln w="9525" algn="ctr">
            <a:solidFill>
              <a:srgbClr val="96969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HN"/>
          </a:p>
        </p:txBody>
      </p:sp>
      <p:sp>
        <p:nvSpPr>
          <p:cNvPr id="25626" name="AutoShape 28"/>
          <p:cNvSpPr>
            <a:spLocks noChangeArrowheads="1"/>
          </p:cNvSpPr>
          <p:nvPr/>
        </p:nvSpPr>
        <p:spPr bwMode="auto">
          <a:xfrm>
            <a:off x="7391400" y="3200400"/>
            <a:ext cx="228600" cy="1905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0C0C0">
                  <a:alpha val="45000"/>
                </a:srgbClr>
              </a:gs>
              <a:gs pos="100000">
                <a:srgbClr val="DDDDDD"/>
              </a:gs>
            </a:gsLst>
            <a:lin ang="5400000" scaled="1"/>
          </a:gradFill>
          <a:ln w="9525" algn="ctr">
            <a:solidFill>
              <a:srgbClr val="96969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HN"/>
          </a:p>
        </p:txBody>
      </p:sp>
      <p:sp>
        <p:nvSpPr>
          <p:cNvPr id="25627" name="AutoShape 29"/>
          <p:cNvSpPr>
            <a:spLocks noChangeArrowheads="1"/>
          </p:cNvSpPr>
          <p:nvPr/>
        </p:nvSpPr>
        <p:spPr bwMode="auto">
          <a:xfrm>
            <a:off x="7772400" y="3200400"/>
            <a:ext cx="228600" cy="1905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0C0C0">
                  <a:alpha val="45000"/>
                </a:srgbClr>
              </a:gs>
              <a:gs pos="100000">
                <a:srgbClr val="DDDDDD"/>
              </a:gs>
            </a:gsLst>
            <a:lin ang="5400000" scaled="1"/>
          </a:gradFill>
          <a:ln w="9525" algn="ctr">
            <a:solidFill>
              <a:srgbClr val="96969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HN"/>
          </a:p>
        </p:txBody>
      </p:sp>
      <p:sp>
        <p:nvSpPr>
          <p:cNvPr id="25628" name="Text Box 30"/>
          <p:cNvSpPr txBox="1">
            <a:spLocks noChangeArrowheads="1"/>
          </p:cNvSpPr>
          <p:nvPr/>
        </p:nvSpPr>
        <p:spPr bwMode="auto">
          <a:xfrm>
            <a:off x="6781800" y="3733800"/>
            <a:ext cx="1435100" cy="99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buClr>
                <a:schemeClr val="accent2"/>
              </a:buClr>
              <a:buSzPct val="90000"/>
            </a:pPr>
            <a:r>
              <a:rPr lang="es-CO" sz="1700">
                <a:solidFill>
                  <a:srgbClr val="000066"/>
                </a:solidFill>
                <a:latin typeface="Calibri" pitchFamily="34" charset="0"/>
              </a:rPr>
              <a:t>IV</a:t>
            </a:r>
          </a:p>
          <a:p>
            <a:pPr algn="ctr">
              <a:spcBef>
                <a:spcPct val="50000"/>
              </a:spcBef>
              <a:buClr>
                <a:schemeClr val="accent2"/>
              </a:buClr>
              <a:buSzPct val="90000"/>
            </a:pPr>
            <a:r>
              <a:rPr lang="es-CO" sz="1700">
                <a:solidFill>
                  <a:srgbClr val="000066"/>
                </a:solidFill>
                <a:latin typeface="Calibri" pitchFamily="34" charset="0"/>
              </a:rPr>
              <a:t>Integridad y Controles</a:t>
            </a:r>
          </a:p>
        </p:txBody>
      </p:sp>
      <p:sp>
        <p:nvSpPr>
          <p:cNvPr id="25629" name="Text Box 31"/>
          <p:cNvSpPr txBox="1">
            <a:spLocks noChangeArrowheads="1"/>
          </p:cNvSpPr>
          <p:nvPr/>
        </p:nvSpPr>
        <p:spPr bwMode="auto">
          <a:xfrm>
            <a:off x="4724400" y="3770313"/>
            <a:ext cx="1739900" cy="99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buClr>
                <a:schemeClr val="accent2"/>
              </a:buClr>
              <a:buSzPct val="90000"/>
            </a:pPr>
            <a:r>
              <a:rPr lang="es-CO" sz="1700">
                <a:solidFill>
                  <a:srgbClr val="000066"/>
                </a:solidFill>
                <a:latin typeface="Calibri" pitchFamily="34" charset="0"/>
              </a:rPr>
              <a:t>III</a:t>
            </a:r>
          </a:p>
          <a:p>
            <a:pPr algn="ctr">
              <a:spcBef>
                <a:spcPct val="50000"/>
              </a:spcBef>
              <a:buClr>
                <a:schemeClr val="accent2"/>
              </a:buClr>
              <a:buSzPct val="90000"/>
            </a:pPr>
            <a:r>
              <a:rPr lang="es-CO" sz="1700">
                <a:solidFill>
                  <a:srgbClr val="000066"/>
                </a:solidFill>
                <a:latin typeface="Calibri" pitchFamily="34" charset="0"/>
              </a:rPr>
              <a:t>Operación de las Adquisiciones</a:t>
            </a:r>
          </a:p>
        </p:txBody>
      </p:sp>
      <p:sp>
        <p:nvSpPr>
          <p:cNvPr id="25630" name="Text Box 32"/>
          <p:cNvSpPr txBox="1">
            <a:spLocks noChangeArrowheads="1"/>
          </p:cNvSpPr>
          <p:nvPr/>
        </p:nvSpPr>
        <p:spPr bwMode="auto">
          <a:xfrm>
            <a:off x="2743200" y="3733800"/>
            <a:ext cx="1739900" cy="99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buClr>
                <a:schemeClr val="accent2"/>
              </a:buClr>
              <a:buSzPct val="90000"/>
            </a:pPr>
            <a:r>
              <a:rPr lang="es-CO" sz="1700">
                <a:solidFill>
                  <a:srgbClr val="000066"/>
                </a:solidFill>
                <a:latin typeface="Calibri" pitchFamily="34" charset="0"/>
              </a:rPr>
              <a:t>II</a:t>
            </a:r>
          </a:p>
          <a:p>
            <a:pPr algn="ctr">
              <a:spcBef>
                <a:spcPct val="50000"/>
              </a:spcBef>
              <a:buClr>
                <a:schemeClr val="accent2"/>
              </a:buClr>
              <a:buSzPct val="90000"/>
            </a:pPr>
            <a:r>
              <a:rPr lang="es-CO" sz="1700">
                <a:solidFill>
                  <a:srgbClr val="000066"/>
                </a:solidFill>
                <a:latin typeface="Calibri" pitchFamily="34" charset="0"/>
              </a:rPr>
              <a:t>Capacidad Institucional</a:t>
            </a:r>
          </a:p>
        </p:txBody>
      </p:sp>
      <p:sp>
        <p:nvSpPr>
          <p:cNvPr id="25631" name="Text Box 33"/>
          <p:cNvSpPr txBox="1">
            <a:spLocks noChangeArrowheads="1"/>
          </p:cNvSpPr>
          <p:nvPr/>
        </p:nvSpPr>
        <p:spPr bwMode="auto">
          <a:xfrm>
            <a:off x="1524000" y="2163763"/>
            <a:ext cx="5943600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buClr>
                <a:schemeClr val="accent2"/>
              </a:buClr>
              <a:buSzPct val="90000"/>
            </a:pPr>
            <a:r>
              <a:rPr lang="es-CO" sz="2400" dirty="0">
                <a:solidFill>
                  <a:srgbClr val="000066"/>
                </a:solidFill>
                <a:latin typeface="Calibri" pitchFamily="34" charset="0"/>
              </a:rPr>
              <a:t>Sistema</a:t>
            </a:r>
            <a:r>
              <a:rPr lang="es-CO" sz="2400" dirty="0" smtClean="0">
                <a:solidFill>
                  <a:srgbClr val="000066"/>
                </a:solidFill>
                <a:latin typeface="Calibri" pitchFamily="34" charset="0"/>
              </a:rPr>
              <a:t> Nacional de Contrataciones Públicas</a:t>
            </a:r>
            <a:endParaRPr lang="es-CO" sz="2400" dirty="0">
              <a:solidFill>
                <a:srgbClr val="000066"/>
              </a:solidFill>
              <a:latin typeface="Calibri" pitchFamily="34" charset="0"/>
            </a:endParaRPr>
          </a:p>
        </p:txBody>
      </p:sp>
      <p:pic>
        <p:nvPicPr>
          <p:cNvPr id="32" name="Picture 7" descr="logone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6248400"/>
            <a:ext cx="288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Line 8"/>
          <p:cNvSpPr>
            <a:spLocks noChangeShapeType="1"/>
          </p:cNvSpPr>
          <p:nvPr/>
        </p:nvSpPr>
        <p:spPr bwMode="auto">
          <a:xfrm>
            <a:off x="914400" y="6248400"/>
            <a:ext cx="8229600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C7D2D7-E6D1-422D-9130-BC883E63691C}" type="slidenum">
              <a:rPr lang="en-US" smtClean="0"/>
              <a:pPr/>
              <a:t>7</a:t>
            </a:fld>
            <a:endParaRPr lang="en-US" smtClean="0"/>
          </a:p>
          <a:p>
            <a:endParaRPr lang="en-US" smtClean="0"/>
          </a:p>
        </p:txBody>
      </p:sp>
      <p:sp>
        <p:nvSpPr>
          <p:cNvPr id="16387" name="AutoShape 6"/>
          <p:cNvSpPr>
            <a:spLocks noChangeArrowheads="1"/>
          </p:cNvSpPr>
          <p:nvPr/>
        </p:nvSpPr>
        <p:spPr bwMode="auto">
          <a:xfrm>
            <a:off x="685800" y="1676400"/>
            <a:ext cx="7848600" cy="4343400"/>
          </a:xfrm>
          <a:prstGeom prst="roundRect">
            <a:avLst>
              <a:gd name="adj" fmla="val 16667"/>
            </a:avLst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rgbClr val="808080"/>
            </a:solidFill>
            <a:prstDash val="dash"/>
            <a:round/>
            <a:headEnd/>
            <a:tailEnd/>
          </a:ln>
        </p:spPr>
        <p:txBody>
          <a:bodyPr anchor="ctr"/>
          <a:lstStyle/>
          <a:p>
            <a:pPr algn="ctr"/>
            <a:endParaRPr lang="es-SV" dirty="0">
              <a:latin typeface="Calibri" pitchFamily="34" charset="0"/>
            </a:endParaRPr>
          </a:p>
        </p:txBody>
      </p:sp>
      <p:sp>
        <p:nvSpPr>
          <p:cNvPr id="16388" name="Rectangle 2"/>
          <p:cNvSpPr>
            <a:spLocks noChangeArrowheads="1"/>
          </p:cNvSpPr>
          <p:nvPr/>
        </p:nvSpPr>
        <p:spPr bwMode="auto">
          <a:xfrm>
            <a:off x="630238" y="476250"/>
            <a:ext cx="8001000" cy="28575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r>
              <a:rPr lang="en-US" sz="1100">
                <a:solidFill>
                  <a:schemeClr val="bg1"/>
                </a:solidFill>
                <a:latin typeface="Calibri" pitchFamily="34" charset="0"/>
              </a:rPr>
              <a:t>Proposal for the strengthening and use of country systems</a:t>
            </a:r>
            <a:endParaRPr lang="en-US" sz="10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685800" y="2057400"/>
            <a:ext cx="7924800" cy="322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04863" lvl="1" indent="-342900">
              <a:spcBef>
                <a:spcPts val="576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es-SV" sz="2400" dirty="0" smtClean="0">
                <a:solidFill>
                  <a:srgbClr val="000066"/>
                </a:solidFill>
                <a:latin typeface="Calibri" pitchFamily="34" charset="0"/>
              </a:rPr>
              <a:t>Equipo robusto: con roles definidos</a:t>
            </a:r>
          </a:p>
          <a:p>
            <a:pPr marL="1262063" lvl="2" indent="-342900">
              <a:spcBef>
                <a:spcPts val="576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s-SV" sz="2400" b="0" i="0" dirty="0" smtClean="0">
                <a:solidFill>
                  <a:srgbClr val="000066"/>
                </a:solidFill>
                <a:latin typeface="Calibri" pitchFamily="34" charset="0"/>
              </a:rPr>
              <a:t>Apoyo y orientación técnica “in situ” y financiamiento del BID</a:t>
            </a:r>
          </a:p>
          <a:p>
            <a:pPr marL="1262063" lvl="2" indent="-342900">
              <a:spcBef>
                <a:spcPts val="576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s-SV" sz="2400" b="0" i="0" dirty="0" smtClean="0">
                <a:solidFill>
                  <a:srgbClr val="000066"/>
                </a:solidFill>
                <a:latin typeface="Calibri" pitchFamily="34" charset="0"/>
              </a:rPr>
              <a:t>Interdisciplinario e interinstitucional por Pilar. </a:t>
            </a:r>
          </a:p>
          <a:p>
            <a:pPr marL="1262063" lvl="2" indent="-342900">
              <a:spcBef>
                <a:spcPts val="576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s-SV" sz="2400" b="0" i="0" dirty="0" smtClean="0">
                <a:solidFill>
                  <a:srgbClr val="000066"/>
                </a:solidFill>
                <a:latin typeface="Calibri" pitchFamily="34" charset="0"/>
              </a:rPr>
              <a:t>Cooperantes.</a:t>
            </a:r>
            <a:endParaRPr lang="es-SV" sz="2400" b="0" i="0" dirty="0" smtClean="0">
              <a:solidFill>
                <a:srgbClr val="000066"/>
              </a:solidFill>
              <a:latin typeface="Calibri" pitchFamily="34" charset="0"/>
            </a:endParaRPr>
          </a:p>
          <a:p>
            <a:pPr marL="1262063" lvl="2" indent="-342900">
              <a:spcBef>
                <a:spcPts val="576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s-SV" sz="2400" b="0" i="0" dirty="0" smtClean="0">
                <a:solidFill>
                  <a:srgbClr val="000066"/>
                </a:solidFill>
                <a:latin typeface="Calibri" pitchFamily="34" charset="0"/>
              </a:rPr>
              <a:t>Encuestador profesional e independiente para </a:t>
            </a:r>
            <a:r>
              <a:rPr lang="es-SV" sz="2400" b="0" i="0" dirty="0" err="1" smtClean="0">
                <a:solidFill>
                  <a:srgbClr val="000066"/>
                </a:solidFill>
                <a:latin typeface="Calibri" pitchFamily="34" charset="0"/>
              </a:rPr>
              <a:t>ICD</a:t>
            </a:r>
            <a:r>
              <a:rPr lang="es-SV" sz="2400" b="0" i="0" dirty="0" smtClean="0">
                <a:solidFill>
                  <a:srgbClr val="000066"/>
                </a:solidFill>
                <a:latin typeface="Calibri" pitchFamily="34" charset="0"/>
              </a:rPr>
              <a:t>.</a:t>
            </a:r>
          </a:p>
          <a:p>
            <a:pPr marL="1262063" lvl="2" indent="-342900">
              <a:spcBef>
                <a:spcPts val="576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s-SV" sz="2400" b="0" i="0" dirty="0" smtClean="0">
                <a:solidFill>
                  <a:srgbClr val="000066"/>
                </a:solidFill>
                <a:latin typeface="Calibri" pitchFamily="34" charset="0"/>
              </a:rPr>
              <a:t>Consultor Internacional para acompañamiento técnico permanente a los equipo por Pilar.</a:t>
            </a:r>
          </a:p>
        </p:txBody>
      </p:sp>
      <p:sp>
        <p:nvSpPr>
          <p:cNvPr id="16391" name="AutoShape 10"/>
          <p:cNvSpPr>
            <a:spLocks noChangeArrowheads="1"/>
          </p:cNvSpPr>
          <p:nvPr/>
        </p:nvSpPr>
        <p:spPr bwMode="auto">
          <a:xfrm>
            <a:off x="457200" y="228600"/>
            <a:ext cx="8229600" cy="1143000"/>
          </a:xfrm>
          <a:prstGeom prst="flowChartAlternateProcess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16393" name="AutoShape 11"/>
          <p:cNvSpPr>
            <a:spLocks noChangeArrowheads="1"/>
          </p:cNvSpPr>
          <p:nvPr/>
        </p:nvSpPr>
        <p:spPr bwMode="auto">
          <a:xfrm>
            <a:off x="533400" y="304800"/>
            <a:ext cx="8229600" cy="1143000"/>
          </a:xfrm>
          <a:prstGeom prst="flowChartAlternateProcess">
            <a:avLst/>
          </a:prstGeom>
          <a:gradFill rotWithShape="0">
            <a:gsLst>
              <a:gs pos="0">
                <a:srgbClr val="00002F"/>
              </a:gs>
              <a:gs pos="100000">
                <a:srgbClr val="000066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16394" name="Rectangle 12"/>
          <p:cNvSpPr>
            <a:spLocks noChangeArrowheads="1"/>
          </p:cNvSpPr>
          <p:nvPr/>
        </p:nvSpPr>
        <p:spPr bwMode="auto">
          <a:xfrm>
            <a:off x="762000" y="457200"/>
            <a:ext cx="7772400" cy="7620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r>
              <a:rPr lang="es-ES" sz="2800" dirty="0" smtClean="0">
                <a:solidFill>
                  <a:schemeClr val="bg1"/>
                </a:solidFill>
                <a:latin typeface="Calibri" pitchFamily="34" charset="0"/>
              </a:rPr>
              <a:t>Evaluación </a:t>
            </a:r>
            <a:r>
              <a:rPr lang="es-ES" sz="2800" dirty="0" err="1" smtClean="0">
                <a:solidFill>
                  <a:schemeClr val="bg1"/>
                </a:solidFill>
                <a:latin typeface="Calibri" pitchFamily="34" charset="0"/>
              </a:rPr>
              <a:t>OECD</a:t>
            </a:r>
            <a:r>
              <a:rPr lang="es-ES" sz="2800" dirty="0" smtClean="0">
                <a:solidFill>
                  <a:schemeClr val="bg1"/>
                </a:solidFill>
                <a:latin typeface="Calibri" pitchFamily="34" charset="0"/>
              </a:rPr>
              <a:t> en la República Dominicana Principios del trabajo de desarrollo</a:t>
            </a:r>
            <a:endParaRPr lang="es-ES" sz="2800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11" name="Picture 7" descr="logone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6248400"/>
            <a:ext cx="288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914400" y="6248400"/>
            <a:ext cx="8229600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C7D2D7-E6D1-422D-9130-BC883E63691C}" type="slidenum">
              <a:rPr lang="en-US" smtClean="0"/>
              <a:pPr/>
              <a:t>8</a:t>
            </a:fld>
            <a:endParaRPr lang="en-US" smtClean="0"/>
          </a:p>
          <a:p>
            <a:endParaRPr lang="en-US" smtClean="0"/>
          </a:p>
        </p:txBody>
      </p:sp>
      <p:sp>
        <p:nvSpPr>
          <p:cNvPr id="16387" name="AutoShape 6"/>
          <p:cNvSpPr>
            <a:spLocks noChangeArrowheads="1"/>
          </p:cNvSpPr>
          <p:nvPr/>
        </p:nvSpPr>
        <p:spPr bwMode="auto">
          <a:xfrm>
            <a:off x="685800" y="1676400"/>
            <a:ext cx="7848600" cy="4343400"/>
          </a:xfrm>
          <a:prstGeom prst="roundRect">
            <a:avLst>
              <a:gd name="adj" fmla="val 16667"/>
            </a:avLst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rgbClr val="808080"/>
            </a:solidFill>
            <a:prstDash val="dash"/>
            <a:round/>
            <a:headEnd/>
            <a:tailEnd/>
          </a:ln>
        </p:spPr>
        <p:txBody>
          <a:bodyPr anchor="ctr"/>
          <a:lstStyle/>
          <a:p>
            <a:pPr algn="ctr"/>
            <a:endParaRPr lang="es-SV" dirty="0">
              <a:latin typeface="Calibri" pitchFamily="34" charset="0"/>
            </a:endParaRPr>
          </a:p>
        </p:txBody>
      </p:sp>
      <p:sp>
        <p:nvSpPr>
          <p:cNvPr id="16388" name="Rectangle 2"/>
          <p:cNvSpPr>
            <a:spLocks noChangeArrowheads="1"/>
          </p:cNvSpPr>
          <p:nvPr/>
        </p:nvSpPr>
        <p:spPr bwMode="auto">
          <a:xfrm>
            <a:off x="630238" y="476250"/>
            <a:ext cx="8001000" cy="28575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r>
              <a:rPr lang="en-US" sz="1100">
                <a:solidFill>
                  <a:schemeClr val="bg1"/>
                </a:solidFill>
                <a:latin typeface="Calibri" pitchFamily="34" charset="0"/>
              </a:rPr>
              <a:t>Proposal for the strengthening and use of country systems</a:t>
            </a:r>
            <a:endParaRPr lang="en-US" sz="10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685800" y="2057400"/>
            <a:ext cx="7924800" cy="307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04863" lvl="1" indent="-342900">
              <a:spcBef>
                <a:spcPts val="576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es-SV" sz="2400" dirty="0" smtClean="0">
                <a:solidFill>
                  <a:srgbClr val="000066"/>
                </a:solidFill>
                <a:latin typeface="Calibri" pitchFamily="34" charset="0"/>
              </a:rPr>
              <a:t>Análisis y redacción progresiva de los </a:t>
            </a:r>
            <a:r>
              <a:rPr lang="es-SV" sz="2400" dirty="0" err="1" smtClean="0">
                <a:solidFill>
                  <a:srgbClr val="000066"/>
                </a:solidFill>
                <a:latin typeface="Calibri" pitchFamily="34" charset="0"/>
              </a:rPr>
              <a:t>ILB</a:t>
            </a:r>
            <a:r>
              <a:rPr lang="es-SV" sz="2400" dirty="0" smtClean="0">
                <a:solidFill>
                  <a:srgbClr val="000066"/>
                </a:solidFill>
                <a:latin typeface="Calibri" pitchFamily="34" charset="0"/>
              </a:rPr>
              <a:t> con base en la obtención de los </a:t>
            </a:r>
            <a:r>
              <a:rPr lang="es-SV" sz="2400" dirty="0" err="1" smtClean="0">
                <a:solidFill>
                  <a:srgbClr val="000066"/>
                </a:solidFill>
                <a:latin typeface="Calibri" pitchFamily="34" charset="0"/>
              </a:rPr>
              <a:t>ICD</a:t>
            </a:r>
            <a:endParaRPr lang="es-SV" sz="2400" dirty="0" smtClean="0">
              <a:solidFill>
                <a:srgbClr val="000066"/>
              </a:solidFill>
              <a:latin typeface="Calibri" pitchFamily="34" charset="0"/>
            </a:endParaRPr>
          </a:p>
          <a:p>
            <a:pPr marL="1262063" lvl="2" indent="-342900">
              <a:spcBef>
                <a:spcPts val="576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s-SV" sz="2400" b="0" i="0" dirty="0" smtClean="0">
                <a:solidFill>
                  <a:srgbClr val="000066"/>
                </a:solidFill>
                <a:latin typeface="Calibri" pitchFamily="34" charset="0"/>
              </a:rPr>
              <a:t>Cualitativo sin datos (misión inicial)</a:t>
            </a:r>
          </a:p>
          <a:p>
            <a:pPr marL="1262063" lvl="2" indent="-342900">
              <a:spcBef>
                <a:spcPts val="576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s-SV" sz="2400" b="0" i="0" dirty="0" smtClean="0">
                <a:solidFill>
                  <a:srgbClr val="000066"/>
                </a:solidFill>
                <a:latin typeface="Calibri" pitchFamily="34" charset="0"/>
              </a:rPr>
              <a:t>Cualitativo con datos de percepción (misión de medio término) </a:t>
            </a:r>
          </a:p>
          <a:p>
            <a:pPr marL="1262063" lvl="2" indent="-342900">
              <a:spcBef>
                <a:spcPts val="576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s-SV" sz="2400" b="0" i="0" dirty="0" smtClean="0">
                <a:solidFill>
                  <a:srgbClr val="000066"/>
                </a:solidFill>
                <a:latin typeface="Calibri" pitchFamily="34" charset="0"/>
              </a:rPr>
              <a:t>Cualitativo con datos de expedientes (misión de validación)</a:t>
            </a:r>
          </a:p>
          <a:p>
            <a:pPr marL="1262063" lvl="2" indent="-342900">
              <a:spcBef>
                <a:spcPts val="576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s-SV" sz="2400" b="0" i="0" dirty="0" smtClean="0">
                <a:solidFill>
                  <a:srgbClr val="000066"/>
                </a:solidFill>
                <a:latin typeface="Calibri" pitchFamily="34" charset="0"/>
              </a:rPr>
              <a:t>Formulación del plan de acción.</a:t>
            </a:r>
            <a:endParaRPr lang="es-SV" sz="2400" b="0" i="0" dirty="0" smtClean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6391" name="AutoShape 10"/>
          <p:cNvSpPr>
            <a:spLocks noChangeArrowheads="1"/>
          </p:cNvSpPr>
          <p:nvPr/>
        </p:nvSpPr>
        <p:spPr bwMode="auto">
          <a:xfrm>
            <a:off x="457200" y="228600"/>
            <a:ext cx="8229600" cy="1143000"/>
          </a:xfrm>
          <a:prstGeom prst="flowChartAlternateProcess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16393" name="AutoShape 11"/>
          <p:cNvSpPr>
            <a:spLocks noChangeArrowheads="1"/>
          </p:cNvSpPr>
          <p:nvPr/>
        </p:nvSpPr>
        <p:spPr bwMode="auto">
          <a:xfrm>
            <a:off x="533400" y="304800"/>
            <a:ext cx="8229600" cy="1143000"/>
          </a:xfrm>
          <a:prstGeom prst="flowChartAlternateProcess">
            <a:avLst/>
          </a:prstGeom>
          <a:gradFill rotWithShape="0">
            <a:gsLst>
              <a:gs pos="0">
                <a:srgbClr val="00002F"/>
              </a:gs>
              <a:gs pos="100000">
                <a:srgbClr val="000066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16394" name="Rectangle 12"/>
          <p:cNvSpPr>
            <a:spLocks noChangeArrowheads="1"/>
          </p:cNvSpPr>
          <p:nvPr/>
        </p:nvSpPr>
        <p:spPr bwMode="auto">
          <a:xfrm>
            <a:off x="762000" y="457200"/>
            <a:ext cx="7772400" cy="7620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r>
              <a:rPr lang="es-ES" sz="2800" dirty="0" smtClean="0">
                <a:solidFill>
                  <a:schemeClr val="bg1"/>
                </a:solidFill>
                <a:latin typeface="Calibri" pitchFamily="34" charset="0"/>
              </a:rPr>
              <a:t>Evaluación </a:t>
            </a:r>
            <a:r>
              <a:rPr lang="es-ES" sz="2800" dirty="0" err="1" smtClean="0">
                <a:solidFill>
                  <a:schemeClr val="bg1"/>
                </a:solidFill>
                <a:latin typeface="Calibri" pitchFamily="34" charset="0"/>
              </a:rPr>
              <a:t>OECD</a:t>
            </a:r>
            <a:r>
              <a:rPr lang="es-ES" sz="2800" dirty="0" smtClean="0">
                <a:solidFill>
                  <a:schemeClr val="bg1"/>
                </a:solidFill>
                <a:latin typeface="Calibri" pitchFamily="34" charset="0"/>
              </a:rPr>
              <a:t> en la República Dominicana Principios del trabajo de desarrollo</a:t>
            </a:r>
            <a:endParaRPr lang="es-ES" sz="2800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11" name="Picture 7" descr="logone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6248400"/>
            <a:ext cx="288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914400" y="6248400"/>
            <a:ext cx="8229600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C7D2D7-E6D1-422D-9130-BC883E63691C}" type="slidenum">
              <a:rPr lang="en-US" smtClean="0"/>
              <a:pPr/>
              <a:t>9</a:t>
            </a:fld>
            <a:endParaRPr lang="en-US" smtClean="0"/>
          </a:p>
          <a:p>
            <a:endParaRPr lang="en-US" smtClean="0"/>
          </a:p>
        </p:txBody>
      </p:sp>
      <p:sp>
        <p:nvSpPr>
          <p:cNvPr id="16387" name="AutoShape 6"/>
          <p:cNvSpPr>
            <a:spLocks noChangeArrowheads="1"/>
          </p:cNvSpPr>
          <p:nvPr/>
        </p:nvSpPr>
        <p:spPr bwMode="auto">
          <a:xfrm>
            <a:off x="685800" y="1676400"/>
            <a:ext cx="7848600" cy="4343400"/>
          </a:xfrm>
          <a:prstGeom prst="roundRect">
            <a:avLst>
              <a:gd name="adj" fmla="val 16667"/>
            </a:avLst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rgbClr val="808080"/>
            </a:solidFill>
            <a:prstDash val="dash"/>
            <a:round/>
            <a:headEnd/>
            <a:tailEnd/>
          </a:ln>
        </p:spPr>
        <p:txBody>
          <a:bodyPr anchor="ctr"/>
          <a:lstStyle/>
          <a:p>
            <a:pPr algn="ctr"/>
            <a:endParaRPr lang="es-SV" dirty="0">
              <a:latin typeface="Calibri" pitchFamily="34" charset="0"/>
            </a:endParaRPr>
          </a:p>
        </p:txBody>
      </p:sp>
      <p:sp>
        <p:nvSpPr>
          <p:cNvPr id="16388" name="Rectangle 2"/>
          <p:cNvSpPr>
            <a:spLocks noChangeArrowheads="1"/>
          </p:cNvSpPr>
          <p:nvPr/>
        </p:nvSpPr>
        <p:spPr bwMode="auto">
          <a:xfrm>
            <a:off x="630238" y="476250"/>
            <a:ext cx="8001000" cy="28575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r>
              <a:rPr lang="en-US" sz="1100">
                <a:solidFill>
                  <a:schemeClr val="bg1"/>
                </a:solidFill>
                <a:latin typeface="Calibri" pitchFamily="34" charset="0"/>
              </a:rPr>
              <a:t>Proposal for the strengthening and use of country systems</a:t>
            </a:r>
            <a:endParaRPr lang="en-US" sz="10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685800" y="2057400"/>
            <a:ext cx="7924800" cy="3290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7663" indent="-342900">
              <a:spcBef>
                <a:spcPts val="576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es-SV" sz="2400" dirty="0" err="1" smtClean="0">
                <a:solidFill>
                  <a:srgbClr val="000066"/>
                </a:solidFill>
                <a:latin typeface="Calibri" pitchFamily="34" charset="0"/>
              </a:rPr>
              <a:t>ICDs</a:t>
            </a:r>
            <a:endParaRPr lang="es-SV" sz="2400" dirty="0" smtClean="0">
              <a:solidFill>
                <a:srgbClr val="000066"/>
              </a:solidFill>
              <a:latin typeface="Calibri" pitchFamily="34" charset="0"/>
            </a:endParaRPr>
          </a:p>
          <a:p>
            <a:pPr marL="804863" lvl="1" indent="-342900">
              <a:spcBef>
                <a:spcPts val="576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s-SV" sz="2400" b="0" i="0" dirty="0" smtClean="0">
                <a:solidFill>
                  <a:srgbClr val="000066"/>
                </a:solidFill>
                <a:latin typeface="Calibri" pitchFamily="34" charset="0"/>
              </a:rPr>
              <a:t>Análisis de Percepción (140 )</a:t>
            </a:r>
          </a:p>
          <a:p>
            <a:pPr marL="1262063" lvl="2" indent="-34290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s-SV" sz="2400" b="0" i="0" dirty="0" smtClean="0">
                <a:solidFill>
                  <a:srgbClr val="000066"/>
                </a:solidFill>
                <a:latin typeface="Calibri" pitchFamily="34" charset="0"/>
              </a:rPr>
              <a:t>Sociedad civil</a:t>
            </a:r>
          </a:p>
          <a:p>
            <a:pPr marL="1262063" lvl="2" indent="-34290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s-SV" sz="2400" b="0" i="0" dirty="0" smtClean="0">
                <a:solidFill>
                  <a:srgbClr val="000066"/>
                </a:solidFill>
                <a:latin typeface="Calibri" pitchFamily="34" charset="0"/>
              </a:rPr>
              <a:t>Medios de comunicación</a:t>
            </a:r>
          </a:p>
          <a:p>
            <a:pPr marL="1262063" lvl="2" indent="-34290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s-SV" sz="2400" b="0" i="0" dirty="0" smtClean="0">
                <a:solidFill>
                  <a:srgbClr val="000066"/>
                </a:solidFill>
                <a:latin typeface="Calibri" pitchFamily="34" charset="0"/>
              </a:rPr>
              <a:t>Abogados</a:t>
            </a:r>
          </a:p>
          <a:p>
            <a:pPr marL="1262063" lvl="2" indent="-34290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s-SV" sz="2400" b="0" i="0" dirty="0" smtClean="0">
                <a:solidFill>
                  <a:srgbClr val="000066"/>
                </a:solidFill>
                <a:latin typeface="Calibri" pitchFamily="34" charset="0"/>
              </a:rPr>
              <a:t>Sector público</a:t>
            </a:r>
          </a:p>
          <a:p>
            <a:pPr marL="804863" lvl="1" indent="-342900">
              <a:spcBef>
                <a:spcPts val="18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s-SV" sz="2400" b="0" i="0" dirty="0" smtClean="0">
                <a:solidFill>
                  <a:srgbClr val="000066"/>
                </a:solidFill>
                <a:latin typeface="Calibri" pitchFamily="34" charset="0"/>
              </a:rPr>
              <a:t>Análisis de expedientes</a:t>
            </a:r>
          </a:p>
          <a:p>
            <a:pPr marL="1262063" lvl="2" indent="-34290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s-SV" sz="2400" b="0" i="0" dirty="0" smtClean="0">
                <a:solidFill>
                  <a:srgbClr val="000066"/>
                </a:solidFill>
                <a:latin typeface="Calibri" pitchFamily="34" charset="0"/>
              </a:rPr>
              <a:t>Muestra representativa</a:t>
            </a:r>
          </a:p>
          <a:p>
            <a:pPr marL="1262063" lvl="2" indent="-34290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s-SV" sz="2400" b="0" i="0" dirty="0" smtClean="0">
                <a:solidFill>
                  <a:srgbClr val="000066"/>
                </a:solidFill>
                <a:latin typeface="Calibri" pitchFamily="34" charset="0"/>
              </a:rPr>
              <a:t>Distinción por niveles de administración</a:t>
            </a:r>
            <a:endParaRPr lang="es-SV" sz="2400" b="0" i="0" dirty="0" smtClean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6391" name="AutoShape 10"/>
          <p:cNvSpPr>
            <a:spLocks noChangeArrowheads="1"/>
          </p:cNvSpPr>
          <p:nvPr/>
        </p:nvSpPr>
        <p:spPr bwMode="auto">
          <a:xfrm>
            <a:off x="457200" y="228600"/>
            <a:ext cx="8229600" cy="1143000"/>
          </a:xfrm>
          <a:prstGeom prst="flowChartAlternateProcess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16393" name="AutoShape 11"/>
          <p:cNvSpPr>
            <a:spLocks noChangeArrowheads="1"/>
          </p:cNvSpPr>
          <p:nvPr/>
        </p:nvSpPr>
        <p:spPr bwMode="auto">
          <a:xfrm>
            <a:off x="533400" y="304800"/>
            <a:ext cx="8229600" cy="1143000"/>
          </a:xfrm>
          <a:prstGeom prst="flowChartAlternateProcess">
            <a:avLst/>
          </a:prstGeom>
          <a:gradFill rotWithShape="0">
            <a:gsLst>
              <a:gs pos="0">
                <a:srgbClr val="00002F"/>
              </a:gs>
              <a:gs pos="100000">
                <a:srgbClr val="000066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16394" name="Rectangle 12"/>
          <p:cNvSpPr>
            <a:spLocks noChangeArrowheads="1"/>
          </p:cNvSpPr>
          <p:nvPr/>
        </p:nvSpPr>
        <p:spPr bwMode="auto">
          <a:xfrm>
            <a:off x="762000" y="457200"/>
            <a:ext cx="7772400" cy="7620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r>
              <a:rPr lang="es-ES" sz="2800" dirty="0" smtClean="0">
                <a:solidFill>
                  <a:schemeClr val="bg1"/>
                </a:solidFill>
                <a:latin typeface="Calibri" pitchFamily="34" charset="0"/>
              </a:rPr>
              <a:t>Evaluación </a:t>
            </a:r>
            <a:r>
              <a:rPr lang="es-ES" sz="2800" dirty="0" err="1" smtClean="0">
                <a:solidFill>
                  <a:schemeClr val="bg1"/>
                </a:solidFill>
                <a:latin typeface="Calibri" pitchFamily="34" charset="0"/>
              </a:rPr>
              <a:t>OECD</a:t>
            </a:r>
            <a:r>
              <a:rPr lang="es-ES" sz="2800" dirty="0" smtClean="0">
                <a:solidFill>
                  <a:schemeClr val="bg1"/>
                </a:solidFill>
                <a:latin typeface="Calibri" pitchFamily="34" charset="0"/>
              </a:rPr>
              <a:t> en la República Dominicana Principios del trabajo de desarrollo</a:t>
            </a:r>
            <a:endParaRPr lang="es-ES" sz="2800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11" name="Picture 7" descr="logone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6248400"/>
            <a:ext cx="288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914400" y="6248400"/>
            <a:ext cx="8229600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19092</TotalTime>
  <Words>561</Words>
  <Application>Microsoft Office PowerPoint</Application>
  <PresentationFormat>On-screen Show (4:3)</PresentationFormat>
  <Paragraphs>106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KLUNE LOGISTICS, LLC.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Eugenio Hillman</dc:creator>
  <cp:lastModifiedBy>CAROLINAE</cp:lastModifiedBy>
  <cp:revision>414</cp:revision>
  <cp:lastPrinted>2003-04-30T12:22:25Z</cp:lastPrinted>
  <dcterms:created xsi:type="dcterms:W3CDTF">2011-10-18T07:31:07Z</dcterms:created>
  <dcterms:modified xsi:type="dcterms:W3CDTF">2011-10-18T17:05:11Z</dcterms:modified>
</cp:coreProperties>
</file>